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9" r:id="rId1"/>
  </p:sldMasterIdLst>
  <p:notesMasterIdLst>
    <p:notesMasterId r:id="rId56"/>
  </p:notesMasterIdLst>
  <p:handoutMasterIdLst>
    <p:handoutMasterId r:id="rId57"/>
  </p:handoutMasterIdLst>
  <p:sldIdLst>
    <p:sldId id="326" r:id="rId2"/>
    <p:sldId id="498" r:id="rId3"/>
    <p:sldId id="497" r:id="rId4"/>
    <p:sldId id="545" r:id="rId5"/>
    <p:sldId id="530" r:id="rId6"/>
    <p:sldId id="525" r:id="rId7"/>
    <p:sldId id="526" r:id="rId8"/>
    <p:sldId id="549" r:id="rId9"/>
    <p:sldId id="531" r:id="rId10"/>
    <p:sldId id="519" r:id="rId11"/>
    <p:sldId id="532" r:id="rId12"/>
    <p:sldId id="475" r:id="rId13"/>
    <p:sldId id="512" r:id="rId14"/>
    <p:sldId id="476" r:id="rId15"/>
    <p:sldId id="533" r:id="rId16"/>
    <p:sldId id="477" r:id="rId17"/>
    <p:sldId id="516" r:id="rId18"/>
    <p:sldId id="552" r:id="rId19"/>
    <p:sldId id="482" r:id="rId20"/>
    <p:sldId id="478" r:id="rId21"/>
    <p:sldId id="480" r:id="rId22"/>
    <p:sldId id="535" r:id="rId23"/>
    <p:sldId id="496" r:id="rId24"/>
    <p:sldId id="495" r:id="rId25"/>
    <p:sldId id="501" r:id="rId26"/>
    <p:sldId id="540" r:id="rId27"/>
    <p:sldId id="539" r:id="rId28"/>
    <p:sldId id="536" r:id="rId29"/>
    <p:sldId id="541" r:id="rId30"/>
    <p:sldId id="542" r:id="rId31"/>
    <p:sldId id="544" r:id="rId32"/>
    <p:sldId id="537" r:id="rId33"/>
    <p:sldId id="460" r:id="rId34"/>
    <p:sldId id="565" r:id="rId35"/>
    <p:sldId id="546" r:id="rId36"/>
    <p:sldId id="547" r:id="rId37"/>
    <p:sldId id="548" r:id="rId38"/>
    <p:sldId id="566" r:id="rId39"/>
    <p:sldId id="550" r:id="rId40"/>
    <p:sldId id="551" r:id="rId41"/>
    <p:sldId id="567" r:id="rId42"/>
    <p:sldId id="553" r:id="rId43"/>
    <p:sldId id="554" r:id="rId44"/>
    <p:sldId id="568" r:id="rId45"/>
    <p:sldId id="555" r:id="rId46"/>
    <p:sldId id="556" r:id="rId47"/>
    <p:sldId id="557" r:id="rId48"/>
    <p:sldId id="558" r:id="rId49"/>
    <p:sldId id="559" r:id="rId50"/>
    <p:sldId id="560" r:id="rId51"/>
    <p:sldId id="561" r:id="rId52"/>
    <p:sldId id="562" r:id="rId53"/>
    <p:sldId id="563" r:id="rId54"/>
    <p:sldId id="564" r:id="rId55"/>
  </p:sldIdLst>
  <p:sldSz cx="9144000" cy="6858000" type="screen4x3"/>
  <p:notesSz cx="6797675" cy="987425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27" userDrawn="1">
          <p15:clr>
            <a:srgbClr val="A4A3A4"/>
          </p15:clr>
        </p15:guide>
        <p15:guide id="2" pos="210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lazarid"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1848"/>
    <a:srgbClr val="008000"/>
    <a:srgbClr val="DAA600"/>
    <a:srgbClr val="009900"/>
    <a:srgbClr val="B42B00"/>
    <a:srgbClr val="990033"/>
    <a:srgbClr val="800000"/>
    <a:srgbClr val="336600"/>
    <a:srgbClr val="33CC33"/>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961" autoAdjust="0"/>
    <p:restoredTop sz="79619" autoAdjust="0"/>
  </p:normalViewPr>
  <p:slideViewPr>
    <p:cSldViewPr>
      <p:cViewPr varScale="1">
        <p:scale>
          <a:sx n="63" d="100"/>
          <a:sy n="63" d="100"/>
        </p:scale>
        <p:origin x="-346" y="-67"/>
      </p:cViewPr>
      <p:guideLst>
        <p:guide orient="horz" pos="2160"/>
        <p:guide pos="2880"/>
      </p:guideLst>
    </p:cSldViewPr>
  </p:slideViewPr>
  <p:outlineViewPr>
    <p:cViewPr>
      <p:scale>
        <a:sx n="33" d="100"/>
        <a:sy n="33" d="100"/>
      </p:scale>
      <p:origin x="0" y="-55626"/>
    </p:cViewPr>
  </p:outlineViewPr>
  <p:notesTextViewPr>
    <p:cViewPr>
      <p:scale>
        <a:sx n="100" d="100"/>
        <a:sy n="100" d="100"/>
      </p:scale>
      <p:origin x="0" y="0"/>
    </p:cViewPr>
  </p:notesTextViewPr>
  <p:sorterViewPr>
    <p:cViewPr>
      <p:scale>
        <a:sx n="90" d="100"/>
        <a:sy n="90" d="100"/>
      </p:scale>
      <p:origin x="0" y="0"/>
    </p:cViewPr>
  </p:sorterViewPr>
  <p:notesViewPr>
    <p:cSldViewPr>
      <p:cViewPr varScale="1">
        <p:scale>
          <a:sx n="68" d="100"/>
          <a:sy n="68" d="100"/>
        </p:scale>
        <p:origin x="-2310" y="-114"/>
      </p:cViewPr>
      <p:guideLst>
        <p:guide orient="horz" pos="3110"/>
        <p:guide pos="21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6B44D2-C0AC-4E6C-9DC7-9B7008E6BFAE}"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l-GR"/>
        </a:p>
      </dgm:t>
    </dgm:pt>
    <dgm:pt modelId="{BE388340-DA65-44BA-87D9-0B8F2BA0E9EC}">
      <dgm:prSet phldrT="[Text]" custT="1"/>
      <dgm:spPr/>
      <dgm:t>
        <a:bodyPr lIns="0" rIns="0"/>
        <a:lstStyle/>
        <a:p>
          <a:r>
            <a:rPr lang="el-GR" sz="1600" b="1" dirty="0" smtClean="0"/>
            <a:t>Μαθησιακά</a:t>
          </a:r>
          <a:br>
            <a:rPr lang="el-GR" sz="1600" b="1" dirty="0" smtClean="0"/>
          </a:br>
          <a:r>
            <a:rPr lang="el-GR" sz="1600" b="1" dirty="0" smtClean="0"/>
            <a:t>Αποτελέσματα</a:t>
          </a:r>
          <a:endParaRPr lang="el-GR" sz="1600" b="1" dirty="0"/>
        </a:p>
      </dgm:t>
    </dgm:pt>
    <dgm:pt modelId="{5F241F19-E175-4B98-A725-992D15CA3546}" type="parTrans" cxnId="{14D01219-5760-434B-9804-2E7FEDEBB54C}">
      <dgm:prSet/>
      <dgm:spPr/>
      <dgm:t>
        <a:bodyPr/>
        <a:lstStyle/>
        <a:p>
          <a:endParaRPr lang="el-GR" sz="2000"/>
        </a:p>
      </dgm:t>
    </dgm:pt>
    <dgm:pt modelId="{23EB0FDD-A6A5-4601-8FC7-C8569CA5283D}" type="sibTrans" cxnId="{14D01219-5760-434B-9804-2E7FEDEBB54C}">
      <dgm:prSet/>
      <dgm:spPr/>
      <dgm:t>
        <a:bodyPr/>
        <a:lstStyle/>
        <a:p>
          <a:endParaRPr lang="el-GR" sz="2000"/>
        </a:p>
      </dgm:t>
    </dgm:pt>
    <dgm:pt modelId="{6D6891FA-74F4-42A3-842E-172E33715EFC}">
      <dgm:prSet phldrT="[Text]" custT="1"/>
      <dgm:spPr/>
      <dgm:t>
        <a:bodyPr/>
        <a:lstStyle/>
        <a:p>
          <a:r>
            <a:rPr lang="el-GR" sz="1600" b="1" dirty="0" smtClean="0"/>
            <a:t>Περιεχόμενο Σπουδών</a:t>
          </a:r>
          <a:endParaRPr lang="el-GR" sz="1600" b="1" dirty="0"/>
        </a:p>
      </dgm:t>
    </dgm:pt>
    <dgm:pt modelId="{5B55FB99-6C85-43DC-B774-DD6CCD4BAB27}" type="parTrans" cxnId="{378A94A8-77BD-4DB7-9A58-E28BF1ADBB72}">
      <dgm:prSet/>
      <dgm:spPr/>
      <dgm:t>
        <a:bodyPr/>
        <a:lstStyle/>
        <a:p>
          <a:endParaRPr lang="el-GR" sz="2000"/>
        </a:p>
      </dgm:t>
    </dgm:pt>
    <dgm:pt modelId="{66721287-723E-43C1-AACC-DD88A31FEBD5}" type="sibTrans" cxnId="{378A94A8-77BD-4DB7-9A58-E28BF1ADBB72}">
      <dgm:prSet/>
      <dgm:spPr/>
      <dgm:t>
        <a:bodyPr/>
        <a:lstStyle/>
        <a:p>
          <a:endParaRPr lang="el-GR" sz="2000"/>
        </a:p>
      </dgm:t>
    </dgm:pt>
    <dgm:pt modelId="{FD94BD80-CF88-4DDB-8D71-829A4EF0E0DC}">
      <dgm:prSet phldrT="[Text]" custT="1"/>
      <dgm:spPr/>
      <dgm:t>
        <a:bodyPr lIns="0" rIns="0"/>
        <a:lstStyle/>
        <a:p>
          <a:r>
            <a:rPr lang="el-GR" sz="1600" b="1" dirty="0" smtClean="0"/>
            <a:t>Μέθοδοι Διδασκαλίας</a:t>
          </a:r>
          <a:endParaRPr lang="el-GR" sz="1600" b="1" dirty="0"/>
        </a:p>
      </dgm:t>
    </dgm:pt>
    <dgm:pt modelId="{E8D0D503-BDD4-47A0-B649-1555057D4D7A}" type="parTrans" cxnId="{2268E2CA-C508-4785-8C29-52853EA4582B}">
      <dgm:prSet/>
      <dgm:spPr/>
      <dgm:t>
        <a:bodyPr/>
        <a:lstStyle/>
        <a:p>
          <a:endParaRPr lang="el-GR" sz="2000"/>
        </a:p>
      </dgm:t>
    </dgm:pt>
    <dgm:pt modelId="{DBEAE5AC-1260-48D8-8D87-6901C62EE0DE}" type="sibTrans" cxnId="{2268E2CA-C508-4785-8C29-52853EA4582B}">
      <dgm:prSet/>
      <dgm:spPr/>
      <dgm:t>
        <a:bodyPr/>
        <a:lstStyle/>
        <a:p>
          <a:endParaRPr lang="el-GR" sz="2000"/>
        </a:p>
      </dgm:t>
    </dgm:pt>
    <dgm:pt modelId="{30152E1F-8823-4DD1-A55B-F3C55D624A5B}">
      <dgm:prSet phldrT="[Text]" custT="1"/>
      <dgm:spPr/>
      <dgm:t>
        <a:bodyPr lIns="0" rIns="0"/>
        <a:lstStyle/>
        <a:p>
          <a:r>
            <a:rPr lang="el-GR" sz="1600" b="1" dirty="0" smtClean="0"/>
            <a:t>Τρόποι και Περιεχόμενο Εξετάσεων</a:t>
          </a:r>
          <a:endParaRPr lang="el-GR" sz="1600" b="1" dirty="0"/>
        </a:p>
      </dgm:t>
    </dgm:pt>
    <dgm:pt modelId="{2997953B-A283-40B0-8A58-1D5D654EECBA}" type="parTrans" cxnId="{7BA05C27-C641-4309-B304-D512B4A9A317}">
      <dgm:prSet/>
      <dgm:spPr/>
      <dgm:t>
        <a:bodyPr/>
        <a:lstStyle/>
        <a:p>
          <a:endParaRPr lang="el-GR" sz="2000"/>
        </a:p>
      </dgm:t>
    </dgm:pt>
    <dgm:pt modelId="{1DFA5B2A-0437-41D5-B6B3-829264F65FA5}" type="sibTrans" cxnId="{7BA05C27-C641-4309-B304-D512B4A9A317}">
      <dgm:prSet/>
      <dgm:spPr/>
      <dgm:t>
        <a:bodyPr/>
        <a:lstStyle/>
        <a:p>
          <a:endParaRPr lang="el-GR" sz="2000"/>
        </a:p>
      </dgm:t>
    </dgm:pt>
    <dgm:pt modelId="{12A431B8-FE05-49F8-A0E5-73A02090DACE}">
      <dgm:prSet phldrT="[Text]" custT="1"/>
      <dgm:spPr/>
      <dgm:t>
        <a:bodyPr/>
        <a:lstStyle/>
        <a:p>
          <a:r>
            <a:rPr lang="el-GR" sz="1600" b="1" dirty="0" smtClean="0"/>
            <a:t>Επίτευξη Μ.Α. </a:t>
          </a:r>
          <a:endParaRPr lang="el-GR" sz="1600" b="1" dirty="0"/>
        </a:p>
      </dgm:t>
    </dgm:pt>
    <dgm:pt modelId="{59C36669-CCDF-47EF-9971-7657156C2B54}" type="parTrans" cxnId="{B791DB1D-ACEC-439D-9266-D98687211C79}">
      <dgm:prSet/>
      <dgm:spPr/>
      <dgm:t>
        <a:bodyPr/>
        <a:lstStyle/>
        <a:p>
          <a:endParaRPr lang="el-GR" sz="2000"/>
        </a:p>
      </dgm:t>
    </dgm:pt>
    <dgm:pt modelId="{C704C3DF-F67F-444B-A6E2-EF6279D2C96F}" type="sibTrans" cxnId="{B791DB1D-ACEC-439D-9266-D98687211C79}">
      <dgm:prSet/>
      <dgm:spPr/>
      <dgm:t>
        <a:bodyPr/>
        <a:lstStyle/>
        <a:p>
          <a:endParaRPr lang="el-GR" sz="2000"/>
        </a:p>
      </dgm:t>
    </dgm:pt>
    <dgm:pt modelId="{873EC812-913F-4C98-8B5D-24C2F5446C9C}" type="pres">
      <dgm:prSet presAssocID="{0E6B44D2-C0AC-4E6C-9DC7-9B7008E6BFAE}" presName="cycle" presStyleCnt="0">
        <dgm:presLayoutVars>
          <dgm:dir/>
          <dgm:resizeHandles val="exact"/>
        </dgm:presLayoutVars>
      </dgm:prSet>
      <dgm:spPr/>
      <dgm:t>
        <a:bodyPr/>
        <a:lstStyle/>
        <a:p>
          <a:endParaRPr lang="el-GR"/>
        </a:p>
      </dgm:t>
    </dgm:pt>
    <dgm:pt modelId="{4ED1D9C2-F71E-430E-9D36-FAB44A1CEEE4}" type="pres">
      <dgm:prSet presAssocID="{BE388340-DA65-44BA-87D9-0B8F2BA0E9EC}" presName="node" presStyleLbl="node1" presStyleIdx="0" presStyleCnt="5" custScaleX="129182">
        <dgm:presLayoutVars>
          <dgm:bulletEnabled val="1"/>
        </dgm:presLayoutVars>
      </dgm:prSet>
      <dgm:spPr/>
      <dgm:t>
        <a:bodyPr/>
        <a:lstStyle/>
        <a:p>
          <a:endParaRPr lang="el-GR"/>
        </a:p>
      </dgm:t>
    </dgm:pt>
    <dgm:pt modelId="{2AB84479-CBC9-49E5-A076-83DA64C7CBC6}" type="pres">
      <dgm:prSet presAssocID="{BE388340-DA65-44BA-87D9-0B8F2BA0E9EC}" presName="spNode" presStyleCnt="0"/>
      <dgm:spPr/>
    </dgm:pt>
    <dgm:pt modelId="{98DF22A5-5DB5-4F87-9939-B054B351E6BD}" type="pres">
      <dgm:prSet presAssocID="{23EB0FDD-A6A5-4601-8FC7-C8569CA5283D}" presName="sibTrans" presStyleLbl="sibTrans1D1" presStyleIdx="0" presStyleCnt="5"/>
      <dgm:spPr/>
      <dgm:t>
        <a:bodyPr/>
        <a:lstStyle/>
        <a:p>
          <a:endParaRPr lang="el-GR"/>
        </a:p>
      </dgm:t>
    </dgm:pt>
    <dgm:pt modelId="{58777BA8-457A-486D-90ED-27D835ADCD7D}" type="pres">
      <dgm:prSet presAssocID="{6D6891FA-74F4-42A3-842E-172E33715EFC}" presName="node" presStyleLbl="node1" presStyleIdx="1" presStyleCnt="5" custScaleX="112548">
        <dgm:presLayoutVars>
          <dgm:bulletEnabled val="1"/>
        </dgm:presLayoutVars>
      </dgm:prSet>
      <dgm:spPr/>
      <dgm:t>
        <a:bodyPr/>
        <a:lstStyle/>
        <a:p>
          <a:endParaRPr lang="el-GR"/>
        </a:p>
      </dgm:t>
    </dgm:pt>
    <dgm:pt modelId="{700773B2-A02A-4F6D-9434-061EA0AF05DC}" type="pres">
      <dgm:prSet presAssocID="{6D6891FA-74F4-42A3-842E-172E33715EFC}" presName="spNode" presStyleCnt="0"/>
      <dgm:spPr/>
    </dgm:pt>
    <dgm:pt modelId="{0C8065E2-E63B-4984-BC48-BB89E1C4391A}" type="pres">
      <dgm:prSet presAssocID="{66721287-723E-43C1-AACC-DD88A31FEBD5}" presName="sibTrans" presStyleLbl="sibTrans1D1" presStyleIdx="1" presStyleCnt="5"/>
      <dgm:spPr/>
      <dgm:t>
        <a:bodyPr/>
        <a:lstStyle/>
        <a:p>
          <a:endParaRPr lang="el-GR"/>
        </a:p>
      </dgm:t>
    </dgm:pt>
    <dgm:pt modelId="{F663CD0A-20AA-4AF5-9B46-07DC5DB19F8C}" type="pres">
      <dgm:prSet presAssocID="{FD94BD80-CF88-4DDB-8D71-829A4EF0E0DC}" presName="node" presStyleLbl="node1" presStyleIdx="2" presStyleCnt="5" custScaleX="113717">
        <dgm:presLayoutVars>
          <dgm:bulletEnabled val="1"/>
        </dgm:presLayoutVars>
      </dgm:prSet>
      <dgm:spPr/>
      <dgm:t>
        <a:bodyPr/>
        <a:lstStyle/>
        <a:p>
          <a:endParaRPr lang="el-GR"/>
        </a:p>
      </dgm:t>
    </dgm:pt>
    <dgm:pt modelId="{D71EBEC9-2270-4D23-98F7-B8C4805568E6}" type="pres">
      <dgm:prSet presAssocID="{FD94BD80-CF88-4DDB-8D71-829A4EF0E0DC}" presName="spNode" presStyleCnt="0"/>
      <dgm:spPr/>
    </dgm:pt>
    <dgm:pt modelId="{B3311979-1B2D-45AC-91AC-EA5C03C3AFD6}" type="pres">
      <dgm:prSet presAssocID="{DBEAE5AC-1260-48D8-8D87-6901C62EE0DE}" presName="sibTrans" presStyleLbl="sibTrans1D1" presStyleIdx="2" presStyleCnt="5"/>
      <dgm:spPr/>
      <dgm:t>
        <a:bodyPr/>
        <a:lstStyle/>
        <a:p>
          <a:endParaRPr lang="el-GR"/>
        </a:p>
      </dgm:t>
    </dgm:pt>
    <dgm:pt modelId="{C9FC2B83-CDC4-4DED-9BEB-6D0D7C8D5350}" type="pres">
      <dgm:prSet presAssocID="{30152E1F-8823-4DD1-A55B-F3C55D624A5B}" presName="node" presStyleLbl="node1" presStyleIdx="3" presStyleCnt="5" custScaleX="118233">
        <dgm:presLayoutVars>
          <dgm:bulletEnabled val="1"/>
        </dgm:presLayoutVars>
      </dgm:prSet>
      <dgm:spPr/>
      <dgm:t>
        <a:bodyPr/>
        <a:lstStyle/>
        <a:p>
          <a:endParaRPr lang="el-GR"/>
        </a:p>
      </dgm:t>
    </dgm:pt>
    <dgm:pt modelId="{FFD4B070-66AD-4F70-9BCD-3F2FE6A62CDC}" type="pres">
      <dgm:prSet presAssocID="{30152E1F-8823-4DD1-A55B-F3C55D624A5B}" presName="spNode" presStyleCnt="0"/>
      <dgm:spPr/>
    </dgm:pt>
    <dgm:pt modelId="{DB062610-B6C3-40F6-B24E-3E27C78910C2}" type="pres">
      <dgm:prSet presAssocID="{1DFA5B2A-0437-41D5-B6B3-829264F65FA5}" presName="sibTrans" presStyleLbl="sibTrans1D1" presStyleIdx="3" presStyleCnt="5"/>
      <dgm:spPr/>
      <dgm:t>
        <a:bodyPr/>
        <a:lstStyle/>
        <a:p>
          <a:endParaRPr lang="el-GR"/>
        </a:p>
      </dgm:t>
    </dgm:pt>
    <dgm:pt modelId="{7E50E312-4774-44CE-8BF6-4D6CE8314987}" type="pres">
      <dgm:prSet presAssocID="{12A431B8-FE05-49F8-A0E5-73A02090DACE}" presName="node" presStyleLbl="node1" presStyleIdx="4" presStyleCnt="5">
        <dgm:presLayoutVars>
          <dgm:bulletEnabled val="1"/>
        </dgm:presLayoutVars>
      </dgm:prSet>
      <dgm:spPr/>
      <dgm:t>
        <a:bodyPr/>
        <a:lstStyle/>
        <a:p>
          <a:endParaRPr lang="el-GR"/>
        </a:p>
      </dgm:t>
    </dgm:pt>
    <dgm:pt modelId="{F5617F92-C13E-4512-875A-033BAD3D9753}" type="pres">
      <dgm:prSet presAssocID="{12A431B8-FE05-49F8-A0E5-73A02090DACE}" presName="spNode" presStyleCnt="0"/>
      <dgm:spPr/>
    </dgm:pt>
    <dgm:pt modelId="{BD37E592-FD3F-46E9-965C-C130A3F58701}" type="pres">
      <dgm:prSet presAssocID="{C704C3DF-F67F-444B-A6E2-EF6279D2C96F}" presName="sibTrans" presStyleLbl="sibTrans1D1" presStyleIdx="4" presStyleCnt="5"/>
      <dgm:spPr/>
      <dgm:t>
        <a:bodyPr/>
        <a:lstStyle/>
        <a:p>
          <a:endParaRPr lang="el-GR"/>
        </a:p>
      </dgm:t>
    </dgm:pt>
  </dgm:ptLst>
  <dgm:cxnLst>
    <dgm:cxn modelId="{564D9BDA-4E0D-44F5-B0E4-4AA409652583}" type="presOf" srcId="{23EB0FDD-A6A5-4601-8FC7-C8569CA5283D}" destId="{98DF22A5-5DB5-4F87-9939-B054B351E6BD}" srcOrd="0" destOrd="0" presId="urn:microsoft.com/office/officeart/2005/8/layout/cycle5"/>
    <dgm:cxn modelId="{21FE08A9-FEA0-43AC-86DF-D17C484DB85B}" type="presOf" srcId="{12A431B8-FE05-49F8-A0E5-73A02090DACE}" destId="{7E50E312-4774-44CE-8BF6-4D6CE8314987}" srcOrd="0" destOrd="0" presId="urn:microsoft.com/office/officeart/2005/8/layout/cycle5"/>
    <dgm:cxn modelId="{263F8BCC-A481-4589-955F-B8D51A777321}" type="presOf" srcId="{DBEAE5AC-1260-48D8-8D87-6901C62EE0DE}" destId="{B3311979-1B2D-45AC-91AC-EA5C03C3AFD6}" srcOrd="0" destOrd="0" presId="urn:microsoft.com/office/officeart/2005/8/layout/cycle5"/>
    <dgm:cxn modelId="{14D01219-5760-434B-9804-2E7FEDEBB54C}" srcId="{0E6B44D2-C0AC-4E6C-9DC7-9B7008E6BFAE}" destId="{BE388340-DA65-44BA-87D9-0B8F2BA0E9EC}" srcOrd="0" destOrd="0" parTransId="{5F241F19-E175-4B98-A725-992D15CA3546}" sibTransId="{23EB0FDD-A6A5-4601-8FC7-C8569CA5283D}"/>
    <dgm:cxn modelId="{8EBC4165-28B4-405B-BC8E-F8A69CD0BC6A}" type="presOf" srcId="{30152E1F-8823-4DD1-A55B-F3C55D624A5B}" destId="{C9FC2B83-CDC4-4DED-9BEB-6D0D7C8D5350}" srcOrd="0" destOrd="0" presId="urn:microsoft.com/office/officeart/2005/8/layout/cycle5"/>
    <dgm:cxn modelId="{010CCBD4-0E3C-4EB9-9258-D1E0FAE2E3FD}" type="presOf" srcId="{C704C3DF-F67F-444B-A6E2-EF6279D2C96F}" destId="{BD37E592-FD3F-46E9-965C-C130A3F58701}" srcOrd="0" destOrd="0" presId="urn:microsoft.com/office/officeart/2005/8/layout/cycle5"/>
    <dgm:cxn modelId="{2268E2CA-C508-4785-8C29-52853EA4582B}" srcId="{0E6B44D2-C0AC-4E6C-9DC7-9B7008E6BFAE}" destId="{FD94BD80-CF88-4DDB-8D71-829A4EF0E0DC}" srcOrd="2" destOrd="0" parTransId="{E8D0D503-BDD4-47A0-B649-1555057D4D7A}" sibTransId="{DBEAE5AC-1260-48D8-8D87-6901C62EE0DE}"/>
    <dgm:cxn modelId="{972D6155-F442-4953-A962-0A9C956836C2}" type="presOf" srcId="{6D6891FA-74F4-42A3-842E-172E33715EFC}" destId="{58777BA8-457A-486D-90ED-27D835ADCD7D}" srcOrd="0" destOrd="0" presId="urn:microsoft.com/office/officeart/2005/8/layout/cycle5"/>
    <dgm:cxn modelId="{378A94A8-77BD-4DB7-9A58-E28BF1ADBB72}" srcId="{0E6B44D2-C0AC-4E6C-9DC7-9B7008E6BFAE}" destId="{6D6891FA-74F4-42A3-842E-172E33715EFC}" srcOrd="1" destOrd="0" parTransId="{5B55FB99-6C85-43DC-B774-DD6CCD4BAB27}" sibTransId="{66721287-723E-43C1-AACC-DD88A31FEBD5}"/>
    <dgm:cxn modelId="{7BA05C27-C641-4309-B304-D512B4A9A317}" srcId="{0E6B44D2-C0AC-4E6C-9DC7-9B7008E6BFAE}" destId="{30152E1F-8823-4DD1-A55B-F3C55D624A5B}" srcOrd="3" destOrd="0" parTransId="{2997953B-A283-40B0-8A58-1D5D654EECBA}" sibTransId="{1DFA5B2A-0437-41D5-B6B3-829264F65FA5}"/>
    <dgm:cxn modelId="{BB300182-A6D8-4394-B84F-BA8AAFCEAA08}" type="presOf" srcId="{1DFA5B2A-0437-41D5-B6B3-829264F65FA5}" destId="{DB062610-B6C3-40F6-B24E-3E27C78910C2}" srcOrd="0" destOrd="0" presId="urn:microsoft.com/office/officeart/2005/8/layout/cycle5"/>
    <dgm:cxn modelId="{FC1BFC79-F54E-4CD4-BA4E-D65A07930069}" type="presOf" srcId="{0E6B44D2-C0AC-4E6C-9DC7-9B7008E6BFAE}" destId="{873EC812-913F-4C98-8B5D-24C2F5446C9C}" srcOrd="0" destOrd="0" presId="urn:microsoft.com/office/officeart/2005/8/layout/cycle5"/>
    <dgm:cxn modelId="{18560BFA-B48E-4DB3-9B33-B91FB1A8DBED}" type="presOf" srcId="{BE388340-DA65-44BA-87D9-0B8F2BA0E9EC}" destId="{4ED1D9C2-F71E-430E-9D36-FAB44A1CEEE4}" srcOrd="0" destOrd="0" presId="urn:microsoft.com/office/officeart/2005/8/layout/cycle5"/>
    <dgm:cxn modelId="{B791DB1D-ACEC-439D-9266-D98687211C79}" srcId="{0E6B44D2-C0AC-4E6C-9DC7-9B7008E6BFAE}" destId="{12A431B8-FE05-49F8-A0E5-73A02090DACE}" srcOrd="4" destOrd="0" parTransId="{59C36669-CCDF-47EF-9971-7657156C2B54}" sibTransId="{C704C3DF-F67F-444B-A6E2-EF6279D2C96F}"/>
    <dgm:cxn modelId="{A7F14170-41F1-4A46-892F-3D36BCF47F0F}" type="presOf" srcId="{66721287-723E-43C1-AACC-DD88A31FEBD5}" destId="{0C8065E2-E63B-4984-BC48-BB89E1C4391A}" srcOrd="0" destOrd="0" presId="urn:microsoft.com/office/officeart/2005/8/layout/cycle5"/>
    <dgm:cxn modelId="{36816CAD-6AC9-4589-8E73-75402790DAFD}" type="presOf" srcId="{FD94BD80-CF88-4DDB-8D71-829A4EF0E0DC}" destId="{F663CD0A-20AA-4AF5-9B46-07DC5DB19F8C}" srcOrd="0" destOrd="0" presId="urn:microsoft.com/office/officeart/2005/8/layout/cycle5"/>
    <dgm:cxn modelId="{513B3270-3EA6-47B8-AF29-7D79997CB046}" type="presParOf" srcId="{873EC812-913F-4C98-8B5D-24C2F5446C9C}" destId="{4ED1D9C2-F71E-430E-9D36-FAB44A1CEEE4}" srcOrd="0" destOrd="0" presId="urn:microsoft.com/office/officeart/2005/8/layout/cycle5"/>
    <dgm:cxn modelId="{C9F8AF57-D757-4216-A8CE-D1D3346A9E0C}" type="presParOf" srcId="{873EC812-913F-4C98-8B5D-24C2F5446C9C}" destId="{2AB84479-CBC9-49E5-A076-83DA64C7CBC6}" srcOrd="1" destOrd="0" presId="urn:microsoft.com/office/officeart/2005/8/layout/cycle5"/>
    <dgm:cxn modelId="{5CFF1AE0-2FC4-446D-96A3-8CF73C7569F5}" type="presParOf" srcId="{873EC812-913F-4C98-8B5D-24C2F5446C9C}" destId="{98DF22A5-5DB5-4F87-9939-B054B351E6BD}" srcOrd="2" destOrd="0" presId="urn:microsoft.com/office/officeart/2005/8/layout/cycle5"/>
    <dgm:cxn modelId="{EE3F336C-EBA5-40F6-9B86-01FD855B71C3}" type="presParOf" srcId="{873EC812-913F-4C98-8B5D-24C2F5446C9C}" destId="{58777BA8-457A-486D-90ED-27D835ADCD7D}" srcOrd="3" destOrd="0" presId="urn:microsoft.com/office/officeart/2005/8/layout/cycle5"/>
    <dgm:cxn modelId="{87826269-65A3-42EA-8351-28F971EE017C}" type="presParOf" srcId="{873EC812-913F-4C98-8B5D-24C2F5446C9C}" destId="{700773B2-A02A-4F6D-9434-061EA0AF05DC}" srcOrd="4" destOrd="0" presId="urn:microsoft.com/office/officeart/2005/8/layout/cycle5"/>
    <dgm:cxn modelId="{1B22B208-EF5E-4B3C-9B95-FA15DFFB2333}" type="presParOf" srcId="{873EC812-913F-4C98-8B5D-24C2F5446C9C}" destId="{0C8065E2-E63B-4984-BC48-BB89E1C4391A}" srcOrd="5" destOrd="0" presId="urn:microsoft.com/office/officeart/2005/8/layout/cycle5"/>
    <dgm:cxn modelId="{839DB7B1-B629-4000-B2E3-23E572EE7D50}" type="presParOf" srcId="{873EC812-913F-4C98-8B5D-24C2F5446C9C}" destId="{F663CD0A-20AA-4AF5-9B46-07DC5DB19F8C}" srcOrd="6" destOrd="0" presId="urn:microsoft.com/office/officeart/2005/8/layout/cycle5"/>
    <dgm:cxn modelId="{84DD1502-7CA4-478A-A579-D3B652708ABD}" type="presParOf" srcId="{873EC812-913F-4C98-8B5D-24C2F5446C9C}" destId="{D71EBEC9-2270-4D23-98F7-B8C4805568E6}" srcOrd="7" destOrd="0" presId="urn:microsoft.com/office/officeart/2005/8/layout/cycle5"/>
    <dgm:cxn modelId="{8999BB95-9A83-4658-8250-1903C5ADCA8A}" type="presParOf" srcId="{873EC812-913F-4C98-8B5D-24C2F5446C9C}" destId="{B3311979-1B2D-45AC-91AC-EA5C03C3AFD6}" srcOrd="8" destOrd="0" presId="urn:microsoft.com/office/officeart/2005/8/layout/cycle5"/>
    <dgm:cxn modelId="{60449198-B2B7-4C51-A869-8E6329EF689A}" type="presParOf" srcId="{873EC812-913F-4C98-8B5D-24C2F5446C9C}" destId="{C9FC2B83-CDC4-4DED-9BEB-6D0D7C8D5350}" srcOrd="9" destOrd="0" presId="urn:microsoft.com/office/officeart/2005/8/layout/cycle5"/>
    <dgm:cxn modelId="{3B89C15C-CAA7-4AC2-A638-DCB01C140F7E}" type="presParOf" srcId="{873EC812-913F-4C98-8B5D-24C2F5446C9C}" destId="{FFD4B070-66AD-4F70-9BCD-3F2FE6A62CDC}" srcOrd="10" destOrd="0" presId="urn:microsoft.com/office/officeart/2005/8/layout/cycle5"/>
    <dgm:cxn modelId="{052F7BBF-5BB9-40AC-94D7-B604378E7AB8}" type="presParOf" srcId="{873EC812-913F-4C98-8B5D-24C2F5446C9C}" destId="{DB062610-B6C3-40F6-B24E-3E27C78910C2}" srcOrd="11" destOrd="0" presId="urn:microsoft.com/office/officeart/2005/8/layout/cycle5"/>
    <dgm:cxn modelId="{B186B71E-0D6F-45E3-B3A9-A157FCCD8BB3}" type="presParOf" srcId="{873EC812-913F-4C98-8B5D-24C2F5446C9C}" destId="{7E50E312-4774-44CE-8BF6-4D6CE8314987}" srcOrd="12" destOrd="0" presId="urn:microsoft.com/office/officeart/2005/8/layout/cycle5"/>
    <dgm:cxn modelId="{9B3A7878-5DBD-4C70-A28F-4B871276E1CD}" type="presParOf" srcId="{873EC812-913F-4C98-8B5D-24C2F5446C9C}" destId="{F5617F92-C13E-4512-875A-033BAD3D9753}" srcOrd="13" destOrd="0" presId="urn:microsoft.com/office/officeart/2005/8/layout/cycle5"/>
    <dgm:cxn modelId="{FEA3231C-9E1A-4A33-9078-29E6F8C99CED}" type="presParOf" srcId="{873EC812-913F-4C98-8B5D-24C2F5446C9C}" destId="{BD37E592-FD3F-46E9-965C-C130A3F58701}"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5B6A5A-81A0-46EF-8A8F-0452265063C2}"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l-GR"/>
        </a:p>
      </dgm:t>
    </dgm:pt>
    <dgm:pt modelId="{CA3D9317-16A2-4A18-AEBC-369BF6441E9B}">
      <dgm:prSet phldrT="[Text]" custT="1"/>
      <dgm:spPr>
        <a:solidFill>
          <a:schemeClr val="accent2">
            <a:lumMod val="40000"/>
            <a:lumOff val="60000"/>
            <a:alpha val="37000"/>
          </a:schemeClr>
        </a:solidFill>
      </dgm:spPr>
      <dgm:t>
        <a:bodyPr lIns="0" rIns="0"/>
        <a:lstStyle/>
        <a:p>
          <a:r>
            <a:rPr lang="el-GR" sz="1800" b="1" dirty="0" smtClean="0">
              <a:solidFill>
                <a:srgbClr val="C00000"/>
              </a:solidFill>
              <a:latin typeface="Cambria" panose="02040503050406030204" pitchFamily="18" charset="0"/>
            </a:rPr>
            <a:t>Στρατηγική, Στόχοι, Μαθησιακά Αποτελέσματα </a:t>
          </a:r>
          <a:endParaRPr lang="el-GR" sz="1800" dirty="0"/>
        </a:p>
      </dgm:t>
    </dgm:pt>
    <dgm:pt modelId="{34C2579C-E0E5-4031-B8E3-6E76261DE261}" type="parTrans" cxnId="{CE90C487-595B-496D-ADAC-99DE5D550855}">
      <dgm:prSet/>
      <dgm:spPr/>
      <dgm:t>
        <a:bodyPr/>
        <a:lstStyle/>
        <a:p>
          <a:endParaRPr lang="el-GR"/>
        </a:p>
      </dgm:t>
    </dgm:pt>
    <dgm:pt modelId="{8504820C-DFE4-47F3-828A-1C5C03F4E92F}" type="sibTrans" cxnId="{CE90C487-595B-496D-ADAC-99DE5D550855}">
      <dgm:prSet/>
      <dgm:spPr/>
      <dgm:t>
        <a:bodyPr/>
        <a:lstStyle/>
        <a:p>
          <a:endParaRPr lang="el-GR"/>
        </a:p>
      </dgm:t>
    </dgm:pt>
    <dgm:pt modelId="{D6F5F19C-8655-41F7-A15C-9F163AE5C897}">
      <dgm:prSet phldrT="[Text]" custT="1"/>
      <dgm:spPr>
        <a:solidFill>
          <a:srgbClr val="009900">
            <a:alpha val="34000"/>
          </a:srgbClr>
        </a:solidFill>
      </dgm:spPr>
      <dgm:t>
        <a:bodyPr/>
        <a:lstStyle/>
        <a:p>
          <a:r>
            <a:rPr lang="el-GR" sz="1800" b="1" dirty="0" smtClean="0">
              <a:solidFill>
                <a:srgbClr val="008000"/>
              </a:solidFill>
              <a:latin typeface="Cambria" panose="02040503050406030204" pitchFamily="18" charset="0"/>
            </a:rPr>
            <a:t>Σχεδιασμός, Δομή Π.Σ. </a:t>
          </a:r>
          <a:endParaRPr lang="el-GR" sz="1800" dirty="0"/>
        </a:p>
      </dgm:t>
    </dgm:pt>
    <dgm:pt modelId="{B0FA6C1B-A7B2-45E4-B532-744FE86BE07E}" type="parTrans" cxnId="{3BF34BA1-6BF8-4445-917D-ECCC6B1BB106}">
      <dgm:prSet/>
      <dgm:spPr/>
      <dgm:t>
        <a:bodyPr/>
        <a:lstStyle/>
        <a:p>
          <a:endParaRPr lang="el-GR"/>
        </a:p>
      </dgm:t>
    </dgm:pt>
    <dgm:pt modelId="{6FB27691-771F-4D9F-B31E-C06AC15C764C}" type="sibTrans" cxnId="{3BF34BA1-6BF8-4445-917D-ECCC6B1BB106}">
      <dgm:prSet/>
      <dgm:spPr/>
      <dgm:t>
        <a:bodyPr/>
        <a:lstStyle/>
        <a:p>
          <a:endParaRPr lang="el-GR"/>
        </a:p>
      </dgm:t>
    </dgm:pt>
    <dgm:pt modelId="{E4999F2F-7E8B-4885-A66E-B48C58B9B296}">
      <dgm:prSet phldrT="[Text]" custT="1"/>
      <dgm:spPr>
        <a:solidFill>
          <a:schemeClr val="accent1">
            <a:hueOff val="0"/>
            <a:satOff val="0"/>
            <a:lumOff val="0"/>
            <a:alpha val="40000"/>
          </a:schemeClr>
        </a:solidFill>
      </dgm:spPr>
      <dgm:t>
        <a:bodyPr/>
        <a:lstStyle/>
        <a:p>
          <a:r>
            <a:rPr lang="el-GR" sz="1800" b="1" dirty="0" smtClean="0">
              <a:solidFill>
                <a:srgbClr val="0070C0"/>
              </a:solidFill>
              <a:latin typeface="Cambria" panose="02040503050406030204" pitchFamily="18" charset="0"/>
            </a:rPr>
            <a:t>Στελέχωση</a:t>
          </a:r>
          <a:endParaRPr lang="el-GR" sz="1700" dirty="0"/>
        </a:p>
      </dgm:t>
    </dgm:pt>
    <dgm:pt modelId="{202F56EB-3E19-4D81-B8DC-859324F0755F}" type="parTrans" cxnId="{E2A1162B-46AE-4DE6-BA71-F5318D44F373}">
      <dgm:prSet/>
      <dgm:spPr/>
      <dgm:t>
        <a:bodyPr/>
        <a:lstStyle/>
        <a:p>
          <a:endParaRPr lang="el-GR"/>
        </a:p>
      </dgm:t>
    </dgm:pt>
    <dgm:pt modelId="{B7A77566-AF5F-455E-AA5A-6C4337547DD2}" type="sibTrans" cxnId="{E2A1162B-46AE-4DE6-BA71-F5318D44F373}">
      <dgm:prSet/>
      <dgm:spPr/>
      <dgm:t>
        <a:bodyPr/>
        <a:lstStyle/>
        <a:p>
          <a:endParaRPr lang="el-GR"/>
        </a:p>
      </dgm:t>
    </dgm:pt>
    <dgm:pt modelId="{CC8F26BC-2A97-40E0-8CBF-DBD76BF51E59}">
      <dgm:prSet phldrT="[Text]" custT="1"/>
      <dgm:spPr>
        <a:solidFill>
          <a:schemeClr val="bg2">
            <a:lumMod val="90000"/>
          </a:schemeClr>
        </a:solidFill>
      </dgm:spPr>
      <dgm:t>
        <a:bodyPr/>
        <a:lstStyle/>
        <a:p>
          <a:r>
            <a:rPr lang="el-GR" sz="1800" b="1" dirty="0" smtClean="0">
              <a:solidFill>
                <a:schemeClr val="accent6">
                  <a:lumMod val="50000"/>
                </a:schemeClr>
              </a:solidFill>
              <a:latin typeface="Cambria" panose="02040503050406030204" pitchFamily="18" charset="0"/>
            </a:rPr>
            <a:t>Υποδομές &amp; </a:t>
          </a:r>
          <a:r>
            <a:rPr lang="el-GR" sz="1800" b="1" dirty="0" err="1" smtClean="0">
              <a:solidFill>
                <a:schemeClr val="accent6">
                  <a:lumMod val="50000"/>
                </a:schemeClr>
              </a:solidFill>
              <a:latin typeface="Cambria" panose="02040503050406030204" pitchFamily="18" charset="0"/>
            </a:rPr>
            <a:t>Υποστ</a:t>
          </a:r>
          <a:r>
            <a:rPr lang="el-GR" sz="1800" b="1" dirty="0" smtClean="0">
              <a:solidFill>
                <a:schemeClr val="accent6">
                  <a:lumMod val="50000"/>
                </a:schemeClr>
              </a:solidFill>
              <a:latin typeface="Cambria" panose="02040503050406030204" pitchFamily="18" charset="0"/>
            </a:rPr>
            <a:t>.  </a:t>
          </a:r>
          <a:r>
            <a:rPr lang="el-GR" sz="1800" b="1" dirty="0" err="1" smtClean="0">
              <a:solidFill>
                <a:schemeClr val="accent6">
                  <a:lumMod val="50000"/>
                </a:schemeClr>
              </a:solidFill>
              <a:latin typeface="Cambria" panose="02040503050406030204" pitchFamily="18" charset="0"/>
            </a:rPr>
            <a:t>Υπηρ</a:t>
          </a:r>
          <a:endParaRPr lang="el-GR" sz="1800" dirty="0"/>
        </a:p>
      </dgm:t>
    </dgm:pt>
    <dgm:pt modelId="{D3926CA1-2B09-47E2-9C50-AC057DDC0527}" type="parTrans" cxnId="{AFC9F35D-2711-4C44-BD50-1997B96CF19F}">
      <dgm:prSet/>
      <dgm:spPr/>
      <dgm:t>
        <a:bodyPr/>
        <a:lstStyle/>
        <a:p>
          <a:endParaRPr lang="el-GR"/>
        </a:p>
      </dgm:t>
    </dgm:pt>
    <dgm:pt modelId="{EAF192A2-C291-4A81-9C75-23196636A49A}" type="sibTrans" cxnId="{AFC9F35D-2711-4C44-BD50-1997B96CF19F}">
      <dgm:prSet/>
      <dgm:spPr/>
      <dgm:t>
        <a:bodyPr/>
        <a:lstStyle/>
        <a:p>
          <a:endParaRPr lang="el-GR"/>
        </a:p>
      </dgm:t>
    </dgm:pt>
    <dgm:pt modelId="{26C0D473-1EC9-4A97-8D73-C8DDEDA979CA}">
      <dgm:prSet phldrT="[Text]" custT="1"/>
      <dgm:spPr>
        <a:solidFill>
          <a:schemeClr val="accent4">
            <a:lumMod val="40000"/>
            <a:lumOff val="60000"/>
            <a:alpha val="59000"/>
          </a:schemeClr>
        </a:solidFill>
      </dgm:spPr>
      <dgm:t>
        <a:bodyPr/>
        <a:lstStyle/>
        <a:p>
          <a:r>
            <a:rPr lang="el-GR" sz="1800" b="1" dirty="0" smtClean="0">
              <a:solidFill>
                <a:srgbClr val="7030A0"/>
              </a:solidFill>
              <a:latin typeface="Cambria" panose="02040503050406030204" pitchFamily="18" charset="0"/>
            </a:rPr>
            <a:t>Ποιότητα Διδακτικού Έργου </a:t>
          </a:r>
          <a:endParaRPr lang="el-GR" sz="1800" dirty="0"/>
        </a:p>
      </dgm:t>
    </dgm:pt>
    <dgm:pt modelId="{042C7BAF-61C8-4A0D-9138-D8467E61B176}" type="parTrans" cxnId="{3EF4F7B7-7928-478E-9FFD-25E3A38BF4E7}">
      <dgm:prSet/>
      <dgm:spPr/>
      <dgm:t>
        <a:bodyPr/>
        <a:lstStyle/>
        <a:p>
          <a:endParaRPr lang="el-GR"/>
        </a:p>
      </dgm:t>
    </dgm:pt>
    <dgm:pt modelId="{8650C15C-97DE-46B4-8710-4EF420CDD318}" type="sibTrans" cxnId="{3EF4F7B7-7928-478E-9FFD-25E3A38BF4E7}">
      <dgm:prSet/>
      <dgm:spPr/>
      <dgm:t>
        <a:bodyPr/>
        <a:lstStyle/>
        <a:p>
          <a:endParaRPr lang="el-GR"/>
        </a:p>
      </dgm:t>
    </dgm:pt>
    <dgm:pt modelId="{E6BDD2A3-F8FF-4F34-B544-8A92FCD52FA2}" type="pres">
      <dgm:prSet presAssocID="{7B5B6A5A-81A0-46EF-8A8F-0452265063C2}" presName="cycle" presStyleCnt="0">
        <dgm:presLayoutVars>
          <dgm:dir/>
          <dgm:resizeHandles val="exact"/>
        </dgm:presLayoutVars>
      </dgm:prSet>
      <dgm:spPr/>
      <dgm:t>
        <a:bodyPr/>
        <a:lstStyle/>
        <a:p>
          <a:endParaRPr lang="el-GR"/>
        </a:p>
      </dgm:t>
    </dgm:pt>
    <dgm:pt modelId="{82F5EE7D-A9C3-4CD9-92BA-3C0E056441D5}" type="pres">
      <dgm:prSet presAssocID="{CA3D9317-16A2-4A18-AEBC-369BF6441E9B}" presName="node" presStyleLbl="node1" presStyleIdx="0" presStyleCnt="5" custScaleX="119093" custScaleY="128611">
        <dgm:presLayoutVars>
          <dgm:bulletEnabled val="1"/>
        </dgm:presLayoutVars>
      </dgm:prSet>
      <dgm:spPr/>
      <dgm:t>
        <a:bodyPr/>
        <a:lstStyle/>
        <a:p>
          <a:endParaRPr lang="el-GR"/>
        </a:p>
      </dgm:t>
    </dgm:pt>
    <dgm:pt modelId="{86040352-BAA6-438F-AF14-5B51CFB38B30}" type="pres">
      <dgm:prSet presAssocID="{CA3D9317-16A2-4A18-AEBC-369BF6441E9B}" presName="spNode" presStyleCnt="0"/>
      <dgm:spPr/>
    </dgm:pt>
    <dgm:pt modelId="{D4C84DA7-752C-4FF2-89F1-EB62488BC0AA}" type="pres">
      <dgm:prSet presAssocID="{8504820C-DFE4-47F3-828A-1C5C03F4E92F}" presName="sibTrans" presStyleLbl="sibTrans1D1" presStyleIdx="0" presStyleCnt="5"/>
      <dgm:spPr/>
      <dgm:t>
        <a:bodyPr/>
        <a:lstStyle/>
        <a:p>
          <a:endParaRPr lang="el-GR"/>
        </a:p>
      </dgm:t>
    </dgm:pt>
    <dgm:pt modelId="{7ABFFE8D-0713-435F-90B6-9FE5F2DF27E6}" type="pres">
      <dgm:prSet presAssocID="{D6F5F19C-8655-41F7-A15C-9F163AE5C897}" presName="node" presStyleLbl="node1" presStyleIdx="1" presStyleCnt="5" custScaleX="116178" custRadScaleRad="101503" custRadScaleInc="100674">
        <dgm:presLayoutVars>
          <dgm:bulletEnabled val="1"/>
        </dgm:presLayoutVars>
      </dgm:prSet>
      <dgm:spPr/>
      <dgm:t>
        <a:bodyPr/>
        <a:lstStyle/>
        <a:p>
          <a:endParaRPr lang="el-GR"/>
        </a:p>
      </dgm:t>
    </dgm:pt>
    <dgm:pt modelId="{802AAA38-61C8-4423-81E9-6CFEB545CC7B}" type="pres">
      <dgm:prSet presAssocID="{D6F5F19C-8655-41F7-A15C-9F163AE5C897}" presName="spNode" presStyleCnt="0"/>
      <dgm:spPr/>
    </dgm:pt>
    <dgm:pt modelId="{76790A79-B63B-4567-8AE1-4AF4F678026F}" type="pres">
      <dgm:prSet presAssocID="{6FB27691-771F-4D9F-B31E-C06AC15C764C}" presName="sibTrans" presStyleLbl="sibTrans1D1" presStyleIdx="1" presStyleCnt="5"/>
      <dgm:spPr/>
      <dgm:t>
        <a:bodyPr/>
        <a:lstStyle/>
        <a:p>
          <a:endParaRPr lang="el-GR"/>
        </a:p>
      </dgm:t>
    </dgm:pt>
    <dgm:pt modelId="{AC21AC43-140C-4EDD-8F35-41FBA2D43E63}" type="pres">
      <dgm:prSet presAssocID="{E4999F2F-7E8B-4885-A66E-B48C58B9B296}" presName="node" presStyleLbl="node1" presStyleIdx="2" presStyleCnt="5">
        <dgm:presLayoutVars>
          <dgm:bulletEnabled val="1"/>
        </dgm:presLayoutVars>
      </dgm:prSet>
      <dgm:spPr/>
      <dgm:t>
        <a:bodyPr/>
        <a:lstStyle/>
        <a:p>
          <a:endParaRPr lang="el-GR"/>
        </a:p>
      </dgm:t>
    </dgm:pt>
    <dgm:pt modelId="{2B36F514-CF59-494E-9503-DDB20DF2AD7B}" type="pres">
      <dgm:prSet presAssocID="{E4999F2F-7E8B-4885-A66E-B48C58B9B296}" presName="spNode" presStyleCnt="0"/>
      <dgm:spPr/>
    </dgm:pt>
    <dgm:pt modelId="{34C3E212-5D29-4DF2-99B9-09AF7FBFF819}" type="pres">
      <dgm:prSet presAssocID="{B7A77566-AF5F-455E-AA5A-6C4337547DD2}" presName="sibTrans" presStyleLbl="sibTrans1D1" presStyleIdx="2" presStyleCnt="5"/>
      <dgm:spPr/>
      <dgm:t>
        <a:bodyPr/>
        <a:lstStyle/>
        <a:p>
          <a:endParaRPr lang="el-GR"/>
        </a:p>
      </dgm:t>
    </dgm:pt>
    <dgm:pt modelId="{5E5E2040-EDF0-4B8F-8368-898AE45C0D5E}" type="pres">
      <dgm:prSet presAssocID="{CC8F26BC-2A97-40E0-8CBF-DBD76BF51E59}" presName="node" presStyleLbl="node1" presStyleIdx="3" presStyleCnt="5" custRadScaleRad="112598" custRadScaleInc="66334">
        <dgm:presLayoutVars>
          <dgm:bulletEnabled val="1"/>
        </dgm:presLayoutVars>
      </dgm:prSet>
      <dgm:spPr/>
      <dgm:t>
        <a:bodyPr/>
        <a:lstStyle/>
        <a:p>
          <a:endParaRPr lang="el-GR"/>
        </a:p>
      </dgm:t>
    </dgm:pt>
    <dgm:pt modelId="{2012737A-8071-43F5-8F90-E4FD03111A75}" type="pres">
      <dgm:prSet presAssocID="{CC8F26BC-2A97-40E0-8CBF-DBD76BF51E59}" presName="spNode" presStyleCnt="0"/>
      <dgm:spPr/>
    </dgm:pt>
    <dgm:pt modelId="{78EC044E-6E2B-4691-B07D-3B311D77EBF7}" type="pres">
      <dgm:prSet presAssocID="{EAF192A2-C291-4A81-9C75-23196636A49A}" presName="sibTrans" presStyleLbl="sibTrans1D1" presStyleIdx="3" presStyleCnt="5"/>
      <dgm:spPr/>
      <dgm:t>
        <a:bodyPr/>
        <a:lstStyle/>
        <a:p>
          <a:endParaRPr lang="el-GR"/>
        </a:p>
      </dgm:t>
    </dgm:pt>
    <dgm:pt modelId="{D0674ED0-4FF4-48D5-A001-03E8C567BF10}" type="pres">
      <dgm:prSet presAssocID="{26C0D473-1EC9-4A97-8D73-C8DDEDA979CA}" presName="node" presStyleLbl="node1" presStyleIdx="4" presStyleCnt="5" custScaleX="121793" custRadScaleRad="107689" custRadScaleInc="-5518">
        <dgm:presLayoutVars>
          <dgm:bulletEnabled val="1"/>
        </dgm:presLayoutVars>
      </dgm:prSet>
      <dgm:spPr/>
      <dgm:t>
        <a:bodyPr/>
        <a:lstStyle/>
        <a:p>
          <a:endParaRPr lang="el-GR"/>
        </a:p>
      </dgm:t>
    </dgm:pt>
    <dgm:pt modelId="{FAA3351B-C113-4C61-90DF-371D4D345897}" type="pres">
      <dgm:prSet presAssocID="{26C0D473-1EC9-4A97-8D73-C8DDEDA979CA}" presName="spNode" presStyleCnt="0"/>
      <dgm:spPr/>
    </dgm:pt>
    <dgm:pt modelId="{0AE7D340-2219-4BE7-B3CF-8656AF2C7085}" type="pres">
      <dgm:prSet presAssocID="{8650C15C-97DE-46B4-8710-4EF420CDD318}" presName="sibTrans" presStyleLbl="sibTrans1D1" presStyleIdx="4" presStyleCnt="5"/>
      <dgm:spPr/>
      <dgm:t>
        <a:bodyPr/>
        <a:lstStyle/>
        <a:p>
          <a:endParaRPr lang="el-GR"/>
        </a:p>
      </dgm:t>
    </dgm:pt>
  </dgm:ptLst>
  <dgm:cxnLst>
    <dgm:cxn modelId="{AFC9F35D-2711-4C44-BD50-1997B96CF19F}" srcId="{7B5B6A5A-81A0-46EF-8A8F-0452265063C2}" destId="{CC8F26BC-2A97-40E0-8CBF-DBD76BF51E59}" srcOrd="3" destOrd="0" parTransId="{D3926CA1-2B09-47E2-9C50-AC057DDC0527}" sibTransId="{EAF192A2-C291-4A81-9C75-23196636A49A}"/>
    <dgm:cxn modelId="{1424C190-8EC3-40FF-8530-460FECF38F61}" type="presOf" srcId="{6FB27691-771F-4D9F-B31E-C06AC15C764C}" destId="{76790A79-B63B-4567-8AE1-4AF4F678026F}" srcOrd="0" destOrd="0" presId="urn:microsoft.com/office/officeart/2005/8/layout/cycle6"/>
    <dgm:cxn modelId="{3E38B97E-7AC5-4754-A058-18F2A797C13D}" type="presOf" srcId="{D6F5F19C-8655-41F7-A15C-9F163AE5C897}" destId="{7ABFFE8D-0713-435F-90B6-9FE5F2DF27E6}" srcOrd="0" destOrd="0" presId="urn:microsoft.com/office/officeart/2005/8/layout/cycle6"/>
    <dgm:cxn modelId="{CE90C487-595B-496D-ADAC-99DE5D550855}" srcId="{7B5B6A5A-81A0-46EF-8A8F-0452265063C2}" destId="{CA3D9317-16A2-4A18-AEBC-369BF6441E9B}" srcOrd="0" destOrd="0" parTransId="{34C2579C-E0E5-4031-B8E3-6E76261DE261}" sibTransId="{8504820C-DFE4-47F3-828A-1C5C03F4E92F}"/>
    <dgm:cxn modelId="{8739A26C-F241-4CAD-B1F3-EACCFF1CE9B3}" type="presOf" srcId="{CA3D9317-16A2-4A18-AEBC-369BF6441E9B}" destId="{82F5EE7D-A9C3-4CD9-92BA-3C0E056441D5}" srcOrd="0" destOrd="0" presId="urn:microsoft.com/office/officeart/2005/8/layout/cycle6"/>
    <dgm:cxn modelId="{8D89D33F-EF0F-4CFB-88C5-08FA12493B0F}" type="presOf" srcId="{8504820C-DFE4-47F3-828A-1C5C03F4E92F}" destId="{D4C84DA7-752C-4FF2-89F1-EB62488BC0AA}" srcOrd="0" destOrd="0" presId="urn:microsoft.com/office/officeart/2005/8/layout/cycle6"/>
    <dgm:cxn modelId="{B35DB5E7-253D-4CF9-8EC3-22CE4376B092}" type="presOf" srcId="{EAF192A2-C291-4A81-9C75-23196636A49A}" destId="{78EC044E-6E2B-4691-B07D-3B311D77EBF7}" srcOrd="0" destOrd="0" presId="urn:microsoft.com/office/officeart/2005/8/layout/cycle6"/>
    <dgm:cxn modelId="{FA124FA4-0D64-499A-8614-5DA34EF33CA1}" type="presOf" srcId="{E4999F2F-7E8B-4885-A66E-B48C58B9B296}" destId="{AC21AC43-140C-4EDD-8F35-41FBA2D43E63}" srcOrd="0" destOrd="0" presId="urn:microsoft.com/office/officeart/2005/8/layout/cycle6"/>
    <dgm:cxn modelId="{B7D77EB8-0954-4F0F-AA16-1E050242078E}" type="presOf" srcId="{CC8F26BC-2A97-40E0-8CBF-DBD76BF51E59}" destId="{5E5E2040-EDF0-4B8F-8368-898AE45C0D5E}" srcOrd="0" destOrd="0" presId="urn:microsoft.com/office/officeart/2005/8/layout/cycle6"/>
    <dgm:cxn modelId="{59CF84FA-6A06-4A7D-8E11-77698857AF41}" type="presOf" srcId="{B7A77566-AF5F-455E-AA5A-6C4337547DD2}" destId="{34C3E212-5D29-4DF2-99B9-09AF7FBFF819}" srcOrd="0" destOrd="0" presId="urn:microsoft.com/office/officeart/2005/8/layout/cycle6"/>
    <dgm:cxn modelId="{AEECE616-C80D-4CE6-8196-C02F21E43EEF}" type="presOf" srcId="{26C0D473-1EC9-4A97-8D73-C8DDEDA979CA}" destId="{D0674ED0-4FF4-48D5-A001-03E8C567BF10}" srcOrd="0" destOrd="0" presId="urn:microsoft.com/office/officeart/2005/8/layout/cycle6"/>
    <dgm:cxn modelId="{3BF34BA1-6BF8-4445-917D-ECCC6B1BB106}" srcId="{7B5B6A5A-81A0-46EF-8A8F-0452265063C2}" destId="{D6F5F19C-8655-41F7-A15C-9F163AE5C897}" srcOrd="1" destOrd="0" parTransId="{B0FA6C1B-A7B2-45E4-B532-744FE86BE07E}" sibTransId="{6FB27691-771F-4D9F-B31E-C06AC15C764C}"/>
    <dgm:cxn modelId="{E2A1162B-46AE-4DE6-BA71-F5318D44F373}" srcId="{7B5B6A5A-81A0-46EF-8A8F-0452265063C2}" destId="{E4999F2F-7E8B-4885-A66E-B48C58B9B296}" srcOrd="2" destOrd="0" parTransId="{202F56EB-3E19-4D81-B8DC-859324F0755F}" sibTransId="{B7A77566-AF5F-455E-AA5A-6C4337547DD2}"/>
    <dgm:cxn modelId="{612E01CC-5C39-40BA-98D5-117C4608C930}" type="presOf" srcId="{8650C15C-97DE-46B4-8710-4EF420CDD318}" destId="{0AE7D340-2219-4BE7-B3CF-8656AF2C7085}" srcOrd="0" destOrd="0" presId="urn:microsoft.com/office/officeart/2005/8/layout/cycle6"/>
    <dgm:cxn modelId="{3EF4F7B7-7928-478E-9FFD-25E3A38BF4E7}" srcId="{7B5B6A5A-81A0-46EF-8A8F-0452265063C2}" destId="{26C0D473-1EC9-4A97-8D73-C8DDEDA979CA}" srcOrd="4" destOrd="0" parTransId="{042C7BAF-61C8-4A0D-9138-D8467E61B176}" sibTransId="{8650C15C-97DE-46B4-8710-4EF420CDD318}"/>
    <dgm:cxn modelId="{93B6E557-5AD3-426B-BD70-033CD9EF7593}" type="presOf" srcId="{7B5B6A5A-81A0-46EF-8A8F-0452265063C2}" destId="{E6BDD2A3-F8FF-4F34-B544-8A92FCD52FA2}" srcOrd="0" destOrd="0" presId="urn:microsoft.com/office/officeart/2005/8/layout/cycle6"/>
    <dgm:cxn modelId="{02969A15-3327-422B-9E16-46C47DAA247F}" type="presParOf" srcId="{E6BDD2A3-F8FF-4F34-B544-8A92FCD52FA2}" destId="{82F5EE7D-A9C3-4CD9-92BA-3C0E056441D5}" srcOrd="0" destOrd="0" presId="urn:microsoft.com/office/officeart/2005/8/layout/cycle6"/>
    <dgm:cxn modelId="{84460449-F1A5-47D5-BA50-03D39280676C}" type="presParOf" srcId="{E6BDD2A3-F8FF-4F34-B544-8A92FCD52FA2}" destId="{86040352-BAA6-438F-AF14-5B51CFB38B30}" srcOrd="1" destOrd="0" presId="urn:microsoft.com/office/officeart/2005/8/layout/cycle6"/>
    <dgm:cxn modelId="{CCD19F50-836E-478C-972E-DDAD3ED4590A}" type="presParOf" srcId="{E6BDD2A3-F8FF-4F34-B544-8A92FCD52FA2}" destId="{D4C84DA7-752C-4FF2-89F1-EB62488BC0AA}" srcOrd="2" destOrd="0" presId="urn:microsoft.com/office/officeart/2005/8/layout/cycle6"/>
    <dgm:cxn modelId="{AC73BC62-D751-4465-AE4F-D02170069DD8}" type="presParOf" srcId="{E6BDD2A3-F8FF-4F34-B544-8A92FCD52FA2}" destId="{7ABFFE8D-0713-435F-90B6-9FE5F2DF27E6}" srcOrd="3" destOrd="0" presId="urn:microsoft.com/office/officeart/2005/8/layout/cycle6"/>
    <dgm:cxn modelId="{81286921-E8BB-4169-A060-04ABDF3E94BE}" type="presParOf" srcId="{E6BDD2A3-F8FF-4F34-B544-8A92FCD52FA2}" destId="{802AAA38-61C8-4423-81E9-6CFEB545CC7B}" srcOrd="4" destOrd="0" presId="urn:microsoft.com/office/officeart/2005/8/layout/cycle6"/>
    <dgm:cxn modelId="{6706B727-266C-4E44-9CC4-596735655960}" type="presParOf" srcId="{E6BDD2A3-F8FF-4F34-B544-8A92FCD52FA2}" destId="{76790A79-B63B-4567-8AE1-4AF4F678026F}" srcOrd="5" destOrd="0" presId="urn:microsoft.com/office/officeart/2005/8/layout/cycle6"/>
    <dgm:cxn modelId="{6AF980E3-51EF-4C77-9060-74D2967C5D0D}" type="presParOf" srcId="{E6BDD2A3-F8FF-4F34-B544-8A92FCD52FA2}" destId="{AC21AC43-140C-4EDD-8F35-41FBA2D43E63}" srcOrd="6" destOrd="0" presId="urn:microsoft.com/office/officeart/2005/8/layout/cycle6"/>
    <dgm:cxn modelId="{E6A473D5-E4F7-4591-B775-43D3BA89CC56}" type="presParOf" srcId="{E6BDD2A3-F8FF-4F34-B544-8A92FCD52FA2}" destId="{2B36F514-CF59-494E-9503-DDB20DF2AD7B}" srcOrd="7" destOrd="0" presId="urn:microsoft.com/office/officeart/2005/8/layout/cycle6"/>
    <dgm:cxn modelId="{8649C81D-4CF3-4BFB-B102-60AFDFAB99C6}" type="presParOf" srcId="{E6BDD2A3-F8FF-4F34-B544-8A92FCD52FA2}" destId="{34C3E212-5D29-4DF2-99B9-09AF7FBFF819}" srcOrd="8" destOrd="0" presId="urn:microsoft.com/office/officeart/2005/8/layout/cycle6"/>
    <dgm:cxn modelId="{2295F5A6-2253-4CA4-8BCB-DE238F50383E}" type="presParOf" srcId="{E6BDD2A3-F8FF-4F34-B544-8A92FCD52FA2}" destId="{5E5E2040-EDF0-4B8F-8368-898AE45C0D5E}" srcOrd="9" destOrd="0" presId="urn:microsoft.com/office/officeart/2005/8/layout/cycle6"/>
    <dgm:cxn modelId="{3B515250-E946-411C-A81F-4F0718EA812A}" type="presParOf" srcId="{E6BDD2A3-F8FF-4F34-B544-8A92FCD52FA2}" destId="{2012737A-8071-43F5-8F90-E4FD03111A75}" srcOrd="10" destOrd="0" presId="urn:microsoft.com/office/officeart/2005/8/layout/cycle6"/>
    <dgm:cxn modelId="{8290CF0F-D5DF-4173-9805-EB50323CF284}" type="presParOf" srcId="{E6BDD2A3-F8FF-4F34-B544-8A92FCD52FA2}" destId="{78EC044E-6E2B-4691-B07D-3B311D77EBF7}" srcOrd="11" destOrd="0" presId="urn:microsoft.com/office/officeart/2005/8/layout/cycle6"/>
    <dgm:cxn modelId="{1F94DAEF-EFD8-4275-9B52-F58BAA03DA69}" type="presParOf" srcId="{E6BDD2A3-F8FF-4F34-B544-8A92FCD52FA2}" destId="{D0674ED0-4FF4-48D5-A001-03E8C567BF10}" srcOrd="12" destOrd="0" presId="urn:microsoft.com/office/officeart/2005/8/layout/cycle6"/>
    <dgm:cxn modelId="{2FB4310E-A681-4297-842E-7F6D0C1CAA58}" type="presParOf" srcId="{E6BDD2A3-F8FF-4F34-B544-8A92FCD52FA2}" destId="{FAA3351B-C113-4C61-90DF-371D4D345897}" srcOrd="13" destOrd="0" presId="urn:microsoft.com/office/officeart/2005/8/layout/cycle6"/>
    <dgm:cxn modelId="{30970DDB-0A19-4B13-9F21-58C2B9CBC33C}" type="presParOf" srcId="{E6BDD2A3-F8FF-4F34-B544-8A92FCD52FA2}" destId="{0AE7D340-2219-4BE7-B3CF-8656AF2C7085}" srcOrd="14"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D1D9C2-F71E-430E-9D36-FAB44A1CEEE4}">
      <dsp:nvSpPr>
        <dsp:cNvPr id="0" name=""/>
        <dsp:cNvSpPr/>
      </dsp:nvSpPr>
      <dsp:spPr>
        <a:xfrm>
          <a:off x="1900657" y="1473"/>
          <a:ext cx="1627735" cy="8190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0960" rIns="0" bIns="60960" numCol="1" spcCol="1270" anchor="ctr" anchorCtr="0">
          <a:noAutofit/>
        </a:bodyPr>
        <a:lstStyle/>
        <a:p>
          <a:pPr lvl="0" algn="ctr" defTabSz="711200">
            <a:lnSpc>
              <a:spcPct val="90000"/>
            </a:lnSpc>
            <a:spcBef>
              <a:spcPct val="0"/>
            </a:spcBef>
            <a:spcAft>
              <a:spcPct val="35000"/>
            </a:spcAft>
          </a:pPr>
          <a:r>
            <a:rPr lang="el-GR" sz="1600" b="1" kern="1200" dirty="0" smtClean="0"/>
            <a:t>Μαθησιακά</a:t>
          </a:r>
          <a:br>
            <a:rPr lang="el-GR" sz="1600" b="1" kern="1200" dirty="0" smtClean="0"/>
          </a:br>
          <a:r>
            <a:rPr lang="el-GR" sz="1600" b="1" kern="1200" dirty="0" smtClean="0"/>
            <a:t>Αποτελέσματα</a:t>
          </a:r>
          <a:endParaRPr lang="el-GR" sz="1600" b="1" kern="1200" dirty="0"/>
        </a:p>
      </dsp:txBody>
      <dsp:txXfrm>
        <a:off x="1940638" y="41454"/>
        <a:ext cx="1547773" cy="739059"/>
      </dsp:txXfrm>
    </dsp:sp>
    <dsp:sp modelId="{98DF22A5-5DB5-4F87-9939-B054B351E6BD}">
      <dsp:nvSpPr>
        <dsp:cNvPr id="0" name=""/>
        <dsp:cNvSpPr/>
      </dsp:nvSpPr>
      <dsp:spPr>
        <a:xfrm>
          <a:off x="1078678" y="410984"/>
          <a:ext cx="3271692" cy="3271692"/>
        </a:xfrm>
        <a:custGeom>
          <a:avLst/>
          <a:gdLst/>
          <a:ahLst/>
          <a:cxnLst/>
          <a:rect l="0" t="0" r="0" b="0"/>
          <a:pathLst>
            <a:path>
              <a:moveTo>
                <a:pt x="2574629" y="296189"/>
              </a:moveTo>
              <a:arcTo wR="1635846" hR="1635846" stAng="18301284" swAng="946937"/>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58777BA8-457A-486D-90ED-27D835ADCD7D}">
      <dsp:nvSpPr>
        <dsp:cNvPr id="0" name=""/>
        <dsp:cNvSpPr/>
      </dsp:nvSpPr>
      <dsp:spPr>
        <a:xfrm>
          <a:off x="3561236" y="1131815"/>
          <a:ext cx="1418141" cy="8190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sz="1600" b="1" kern="1200" dirty="0" smtClean="0"/>
            <a:t>Περιεχόμενο Σπουδών</a:t>
          </a:r>
          <a:endParaRPr lang="el-GR" sz="1600" b="1" kern="1200" dirty="0"/>
        </a:p>
      </dsp:txBody>
      <dsp:txXfrm>
        <a:off x="3601217" y="1171796"/>
        <a:ext cx="1338179" cy="739059"/>
      </dsp:txXfrm>
    </dsp:sp>
    <dsp:sp modelId="{0C8065E2-E63B-4984-BC48-BB89E1C4391A}">
      <dsp:nvSpPr>
        <dsp:cNvPr id="0" name=""/>
        <dsp:cNvSpPr/>
      </dsp:nvSpPr>
      <dsp:spPr>
        <a:xfrm>
          <a:off x="1078678" y="410984"/>
          <a:ext cx="3271692" cy="3271692"/>
        </a:xfrm>
        <a:custGeom>
          <a:avLst/>
          <a:gdLst/>
          <a:ahLst/>
          <a:cxnLst/>
          <a:rect l="0" t="0" r="0" b="0"/>
          <a:pathLst>
            <a:path>
              <a:moveTo>
                <a:pt x="3267766" y="1749110"/>
              </a:moveTo>
              <a:arcTo wR="1635846" hR="1635846" stAng="21838217" swAng="1359597"/>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F663CD0A-20AA-4AF5-9B46-07DC5DB19F8C}">
      <dsp:nvSpPr>
        <dsp:cNvPr id="0" name=""/>
        <dsp:cNvSpPr/>
      </dsp:nvSpPr>
      <dsp:spPr>
        <a:xfrm>
          <a:off x="2959615" y="2960747"/>
          <a:ext cx="1432871" cy="8190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0960" rIns="0" bIns="60960" numCol="1" spcCol="1270" anchor="ctr" anchorCtr="0">
          <a:noAutofit/>
        </a:bodyPr>
        <a:lstStyle/>
        <a:p>
          <a:pPr lvl="0" algn="ctr" defTabSz="711200">
            <a:lnSpc>
              <a:spcPct val="90000"/>
            </a:lnSpc>
            <a:spcBef>
              <a:spcPct val="0"/>
            </a:spcBef>
            <a:spcAft>
              <a:spcPct val="35000"/>
            </a:spcAft>
          </a:pPr>
          <a:r>
            <a:rPr lang="el-GR" sz="1600" b="1" kern="1200" dirty="0" smtClean="0"/>
            <a:t>Μέθοδοι Διδασκαλίας</a:t>
          </a:r>
          <a:endParaRPr lang="el-GR" sz="1600" b="1" kern="1200" dirty="0"/>
        </a:p>
      </dsp:txBody>
      <dsp:txXfrm>
        <a:off x="2999596" y="3000728"/>
        <a:ext cx="1352909" cy="739059"/>
      </dsp:txXfrm>
    </dsp:sp>
    <dsp:sp modelId="{B3311979-1B2D-45AC-91AC-EA5C03C3AFD6}">
      <dsp:nvSpPr>
        <dsp:cNvPr id="0" name=""/>
        <dsp:cNvSpPr/>
      </dsp:nvSpPr>
      <dsp:spPr>
        <a:xfrm>
          <a:off x="1078678" y="410984"/>
          <a:ext cx="3271692" cy="3271692"/>
        </a:xfrm>
        <a:custGeom>
          <a:avLst/>
          <a:gdLst/>
          <a:ahLst/>
          <a:cxnLst/>
          <a:rect l="0" t="0" r="0" b="0"/>
          <a:pathLst>
            <a:path>
              <a:moveTo>
                <a:pt x="1789287" y="3264479"/>
              </a:moveTo>
              <a:arcTo wR="1635846" hR="1635846" stAng="5077066" swAng="585471"/>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C9FC2B83-CDC4-4DED-9BEB-6D0D7C8D5350}">
      <dsp:nvSpPr>
        <dsp:cNvPr id="0" name=""/>
        <dsp:cNvSpPr/>
      </dsp:nvSpPr>
      <dsp:spPr>
        <a:xfrm>
          <a:off x="1008111" y="2960747"/>
          <a:ext cx="1489774" cy="8190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0960" rIns="0" bIns="60960" numCol="1" spcCol="1270" anchor="ctr" anchorCtr="0">
          <a:noAutofit/>
        </a:bodyPr>
        <a:lstStyle/>
        <a:p>
          <a:pPr lvl="0" algn="ctr" defTabSz="711200">
            <a:lnSpc>
              <a:spcPct val="90000"/>
            </a:lnSpc>
            <a:spcBef>
              <a:spcPct val="0"/>
            </a:spcBef>
            <a:spcAft>
              <a:spcPct val="35000"/>
            </a:spcAft>
          </a:pPr>
          <a:r>
            <a:rPr lang="el-GR" sz="1600" b="1" kern="1200" dirty="0" smtClean="0"/>
            <a:t>Τρόποι και Περιεχόμενο Εξετάσεων</a:t>
          </a:r>
          <a:endParaRPr lang="el-GR" sz="1600" b="1" kern="1200" dirty="0"/>
        </a:p>
      </dsp:txBody>
      <dsp:txXfrm>
        <a:off x="1048092" y="3000728"/>
        <a:ext cx="1409812" cy="739059"/>
      </dsp:txXfrm>
    </dsp:sp>
    <dsp:sp modelId="{DB062610-B6C3-40F6-B24E-3E27C78910C2}">
      <dsp:nvSpPr>
        <dsp:cNvPr id="0" name=""/>
        <dsp:cNvSpPr/>
      </dsp:nvSpPr>
      <dsp:spPr>
        <a:xfrm>
          <a:off x="1078678" y="410984"/>
          <a:ext cx="3271692" cy="3271692"/>
        </a:xfrm>
        <a:custGeom>
          <a:avLst/>
          <a:gdLst/>
          <a:ahLst/>
          <a:cxnLst/>
          <a:rect l="0" t="0" r="0" b="0"/>
          <a:pathLst>
            <a:path>
              <a:moveTo>
                <a:pt x="173534" y="2369082"/>
              </a:moveTo>
              <a:arcTo wR="1635846" hR="1635846" stAng="9202186" swAng="1359597"/>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7E50E312-4774-44CE-8BF6-4D6CE8314987}">
      <dsp:nvSpPr>
        <dsp:cNvPr id="0" name=""/>
        <dsp:cNvSpPr/>
      </dsp:nvSpPr>
      <dsp:spPr>
        <a:xfrm>
          <a:off x="528726" y="1131815"/>
          <a:ext cx="1260032" cy="8190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sz="1600" b="1" kern="1200" dirty="0" smtClean="0"/>
            <a:t>Επίτευξη Μ.Α. </a:t>
          </a:r>
          <a:endParaRPr lang="el-GR" sz="1600" b="1" kern="1200" dirty="0"/>
        </a:p>
      </dsp:txBody>
      <dsp:txXfrm>
        <a:off x="568707" y="1171796"/>
        <a:ext cx="1180070" cy="739059"/>
      </dsp:txXfrm>
    </dsp:sp>
    <dsp:sp modelId="{BD37E592-FD3F-46E9-965C-C130A3F58701}">
      <dsp:nvSpPr>
        <dsp:cNvPr id="0" name=""/>
        <dsp:cNvSpPr/>
      </dsp:nvSpPr>
      <dsp:spPr>
        <a:xfrm>
          <a:off x="1078678" y="410984"/>
          <a:ext cx="3271692" cy="3271692"/>
        </a:xfrm>
        <a:custGeom>
          <a:avLst/>
          <a:gdLst/>
          <a:ahLst/>
          <a:cxnLst/>
          <a:rect l="0" t="0" r="0" b="0"/>
          <a:pathLst>
            <a:path>
              <a:moveTo>
                <a:pt x="368089" y="602024"/>
              </a:moveTo>
              <a:arcTo wR="1635846" hR="1635846" stAng="13151779" swAng="946937"/>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F5EE7D-A9C3-4CD9-92BA-3C0E056441D5}">
      <dsp:nvSpPr>
        <dsp:cNvPr id="0" name=""/>
        <dsp:cNvSpPr/>
      </dsp:nvSpPr>
      <dsp:spPr>
        <a:xfrm>
          <a:off x="2324625" y="-65517"/>
          <a:ext cx="1728194" cy="1213103"/>
        </a:xfrm>
        <a:prstGeom prst="roundRect">
          <a:avLst/>
        </a:prstGeom>
        <a:solidFill>
          <a:schemeClr val="accent2">
            <a:lumMod val="40000"/>
            <a:lumOff val="60000"/>
            <a:alpha val="37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68580" numCol="1" spcCol="1270" anchor="ctr" anchorCtr="0">
          <a:noAutofit/>
        </a:bodyPr>
        <a:lstStyle/>
        <a:p>
          <a:pPr lvl="0" algn="ctr" defTabSz="800100">
            <a:lnSpc>
              <a:spcPct val="90000"/>
            </a:lnSpc>
            <a:spcBef>
              <a:spcPct val="0"/>
            </a:spcBef>
            <a:spcAft>
              <a:spcPct val="35000"/>
            </a:spcAft>
          </a:pPr>
          <a:r>
            <a:rPr lang="el-GR" sz="1800" b="1" kern="1200" dirty="0" smtClean="0">
              <a:solidFill>
                <a:srgbClr val="C00000"/>
              </a:solidFill>
              <a:latin typeface="Cambria" panose="02040503050406030204" pitchFamily="18" charset="0"/>
            </a:rPr>
            <a:t>Στρατηγική, Στόχοι, Μαθησιακά Αποτελέσματα </a:t>
          </a:r>
          <a:endParaRPr lang="el-GR" sz="1800" kern="1200" dirty="0"/>
        </a:p>
      </dsp:txBody>
      <dsp:txXfrm>
        <a:off x="2383844" y="-6298"/>
        <a:ext cx="1609756" cy="1094665"/>
      </dsp:txXfrm>
    </dsp:sp>
    <dsp:sp modelId="{D4C84DA7-752C-4FF2-89F1-EB62488BC0AA}">
      <dsp:nvSpPr>
        <dsp:cNvPr id="0" name=""/>
        <dsp:cNvSpPr/>
      </dsp:nvSpPr>
      <dsp:spPr>
        <a:xfrm>
          <a:off x="1334223" y="556615"/>
          <a:ext cx="3770815" cy="3770815"/>
        </a:xfrm>
        <a:custGeom>
          <a:avLst/>
          <a:gdLst/>
          <a:ahLst/>
          <a:cxnLst/>
          <a:rect l="0" t="0" r="0" b="0"/>
          <a:pathLst>
            <a:path>
              <a:moveTo>
                <a:pt x="2734226" y="201878"/>
              </a:moveTo>
              <a:arcTo wR="1885407" hR="1885407" stAng="17805407" swAng="3247028"/>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7ABFFE8D-0713-435F-90B6-9FE5F2DF27E6}">
      <dsp:nvSpPr>
        <dsp:cNvPr id="0" name=""/>
        <dsp:cNvSpPr/>
      </dsp:nvSpPr>
      <dsp:spPr>
        <a:xfrm>
          <a:off x="4248464" y="2160238"/>
          <a:ext cx="1685893" cy="943234"/>
        </a:xfrm>
        <a:prstGeom prst="roundRect">
          <a:avLst/>
        </a:prstGeom>
        <a:solidFill>
          <a:srgbClr val="009900">
            <a:alpha val="34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kern="1200" dirty="0" smtClean="0">
              <a:solidFill>
                <a:srgbClr val="008000"/>
              </a:solidFill>
              <a:latin typeface="Cambria" panose="02040503050406030204" pitchFamily="18" charset="0"/>
            </a:rPr>
            <a:t>Σχεδιασμός, Δομή Π.Σ. </a:t>
          </a:r>
          <a:endParaRPr lang="el-GR" sz="1800" kern="1200" dirty="0"/>
        </a:p>
      </dsp:txBody>
      <dsp:txXfrm>
        <a:off x="4294509" y="2206283"/>
        <a:ext cx="1593803" cy="851144"/>
      </dsp:txXfrm>
    </dsp:sp>
    <dsp:sp modelId="{76790A79-B63B-4567-8AE1-4AF4F678026F}">
      <dsp:nvSpPr>
        <dsp:cNvPr id="0" name=""/>
        <dsp:cNvSpPr/>
      </dsp:nvSpPr>
      <dsp:spPr>
        <a:xfrm>
          <a:off x="1375288" y="441408"/>
          <a:ext cx="3770815" cy="3770815"/>
        </a:xfrm>
        <a:custGeom>
          <a:avLst/>
          <a:gdLst/>
          <a:ahLst/>
          <a:cxnLst/>
          <a:rect l="0" t="0" r="0" b="0"/>
          <a:pathLst>
            <a:path>
              <a:moveTo>
                <a:pt x="3601604" y="2666066"/>
              </a:moveTo>
              <a:arcTo wR="1885407" hR="1885407" stAng="1467583" swAng="787226"/>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C21AC43-140C-4EDD-8F35-41FBA2D43E63}">
      <dsp:nvSpPr>
        <dsp:cNvPr id="0" name=""/>
        <dsp:cNvSpPr/>
      </dsp:nvSpPr>
      <dsp:spPr>
        <a:xfrm>
          <a:off x="3571371" y="3480151"/>
          <a:ext cx="1451129" cy="943234"/>
        </a:xfrm>
        <a:prstGeom prst="roundRect">
          <a:avLst/>
        </a:prstGeom>
        <a:solidFill>
          <a:schemeClr val="accent1">
            <a:hueOff val="0"/>
            <a:satOff val="0"/>
            <a:lumOff val="0"/>
            <a:alpha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kern="1200" dirty="0" smtClean="0">
              <a:solidFill>
                <a:srgbClr val="0070C0"/>
              </a:solidFill>
              <a:latin typeface="Cambria" panose="02040503050406030204" pitchFamily="18" charset="0"/>
            </a:rPr>
            <a:t>Στελέχωση</a:t>
          </a:r>
          <a:endParaRPr lang="el-GR" sz="1700" kern="1200" dirty="0"/>
        </a:p>
      </dsp:txBody>
      <dsp:txXfrm>
        <a:off x="3617416" y="3526196"/>
        <a:ext cx="1359039" cy="851144"/>
      </dsp:txXfrm>
    </dsp:sp>
    <dsp:sp modelId="{34C3E212-5D29-4DF2-99B9-09AF7FBFF819}">
      <dsp:nvSpPr>
        <dsp:cNvPr id="0" name=""/>
        <dsp:cNvSpPr/>
      </dsp:nvSpPr>
      <dsp:spPr>
        <a:xfrm>
          <a:off x="989830" y="635016"/>
          <a:ext cx="3770815" cy="3770815"/>
        </a:xfrm>
        <a:custGeom>
          <a:avLst/>
          <a:gdLst/>
          <a:ahLst/>
          <a:cxnLst/>
          <a:rect l="0" t="0" r="0" b="0"/>
          <a:pathLst>
            <a:path>
              <a:moveTo>
                <a:pt x="2567211" y="3643219"/>
              </a:moveTo>
              <a:arcTo wR="1885407" hR="1885407" stAng="4128011" swAng="2835325"/>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E5E2040-EDF0-4B8F-8368-898AE45C0D5E}">
      <dsp:nvSpPr>
        <dsp:cNvPr id="0" name=""/>
        <dsp:cNvSpPr/>
      </dsp:nvSpPr>
      <dsp:spPr>
        <a:xfrm>
          <a:off x="792087" y="3264161"/>
          <a:ext cx="1451129" cy="943234"/>
        </a:xfrm>
        <a:prstGeom prst="roundRect">
          <a:avLst/>
        </a:prstGeom>
        <a:solidFill>
          <a:schemeClr val="bg2">
            <a:lumMod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kern="1200" dirty="0" smtClean="0">
              <a:solidFill>
                <a:schemeClr val="accent6">
                  <a:lumMod val="50000"/>
                </a:schemeClr>
              </a:solidFill>
              <a:latin typeface="Cambria" panose="02040503050406030204" pitchFamily="18" charset="0"/>
            </a:rPr>
            <a:t>Υποδομές &amp; </a:t>
          </a:r>
          <a:r>
            <a:rPr lang="el-GR" sz="1800" b="1" kern="1200" dirty="0" err="1" smtClean="0">
              <a:solidFill>
                <a:schemeClr val="accent6">
                  <a:lumMod val="50000"/>
                </a:schemeClr>
              </a:solidFill>
              <a:latin typeface="Cambria" panose="02040503050406030204" pitchFamily="18" charset="0"/>
            </a:rPr>
            <a:t>Υποστ</a:t>
          </a:r>
          <a:r>
            <a:rPr lang="el-GR" sz="1800" b="1" kern="1200" dirty="0" smtClean="0">
              <a:solidFill>
                <a:schemeClr val="accent6">
                  <a:lumMod val="50000"/>
                </a:schemeClr>
              </a:solidFill>
              <a:latin typeface="Cambria" panose="02040503050406030204" pitchFamily="18" charset="0"/>
            </a:rPr>
            <a:t>.  </a:t>
          </a:r>
          <a:r>
            <a:rPr lang="el-GR" sz="1800" b="1" kern="1200" dirty="0" err="1" smtClean="0">
              <a:solidFill>
                <a:schemeClr val="accent6">
                  <a:lumMod val="50000"/>
                </a:schemeClr>
              </a:solidFill>
              <a:latin typeface="Cambria" panose="02040503050406030204" pitchFamily="18" charset="0"/>
            </a:rPr>
            <a:t>Υπηρ</a:t>
          </a:r>
          <a:endParaRPr lang="el-GR" sz="1800" kern="1200" dirty="0"/>
        </a:p>
      </dsp:txBody>
      <dsp:txXfrm>
        <a:off x="838132" y="3310206"/>
        <a:ext cx="1359039" cy="851144"/>
      </dsp:txXfrm>
    </dsp:sp>
    <dsp:sp modelId="{78EC044E-6E2B-4691-B07D-3B311D77EBF7}">
      <dsp:nvSpPr>
        <dsp:cNvPr id="0" name=""/>
        <dsp:cNvSpPr/>
      </dsp:nvSpPr>
      <dsp:spPr>
        <a:xfrm>
          <a:off x="1132741" y="757412"/>
          <a:ext cx="3770815" cy="3770815"/>
        </a:xfrm>
        <a:custGeom>
          <a:avLst/>
          <a:gdLst/>
          <a:ahLst/>
          <a:cxnLst/>
          <a:rect l="0" t="0" r="0" b="0"/>
          <a:pathLst>
            <a:path>
              <a:moveTo>
                <a:pt x="102210" y="2497754"/>
              </a:moveTo>
              <a:arcTo wR="1885407" hR="1885407" stAng="9662857" swAng="1719766"/>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D0674ED0-4FF4-48D5-A001-03E8C567BF10}">
      <dsp:nvSpPr>
        <dsp:cNvPr id="0" name=""/>
        <dsp:cNvSpPr/>
      </dsp:nvSpPr>
      <dsp:spPr>
        <a:xfrm>
          <a:off x="360047" y="1372200"/>
          <a:ext cx="1767374" cy="943234"/>
        </a:xfrm>
        <a:prstGeom prst="roundRect">
          <a:avLst/>
        </a:prstGeom>
        <a:solidFill>
          <a:schemeClr val="accent4">
            <a:lumMod val="40000"/>
            <a:lumOff val="60000"/>
            <a:alpha val="59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kern="1200" dirty="0" smtClean="0">
              <a:solidFill>
                <a:srgbClr val="7030A0"/>
              </a:solidFill>
              <a:latin typeface="Cambria" panose="02040503050406030204" pitchFamily="18" charset="0"/>
            </a:rPr>
            <a:t>Ποιότητα Διδακτικού Έργου </a:t>
          </a:r>
          <a:endParaRPr lang="el-GR" sz="1800" kern="1200" dirty="0"/>
        </a:p>
      </dsp:txBody>
      <dsp:txXfrm>
        <a:off x="406092" y="1418245"/>
        <a:ext cx="1675284" cy="851144"/>
      </dsp:txXfrm>
    </dsp:sp>
    <dsp:sp modelId="{0AE7D340-2219-4BE7-B3CF-8656AF2C7085}">
      <dsp:nvSpPr>
        <dsp:cNvPr id="0" name=""/>
        <dsp:cNvSpPr/>
      </dsp:nvSpPr>
      <dsp:spPr>
        <a:xfrm>
          <a:off x="1053646" y="647777"/>
          <a:ext cx="3770815" cy="3770815"/>
        </a:xfrm>
        <a:custGeom>
          <a:avLst/>
          <a:gdLst/>
          <a:ahLst/>
          <a:cxnLst/>
          <a:rect l="0" t="0" r="0" b="0"/>
          <a:pathLst>
            <a:path>
              <a:moveTo>
                <a:pt x="406465" y="716009"/>
              </a:moveTo>
              <a:arcTo wR="1885407" hR="1885407" stAng="13100003" swAng="1939329"/>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3712"/>
          </a:xfrm>
          <a:prstGeom prst="rect">
            <a:avLst/>
          </a:prstGeom>
        </p:spPr>
        <p:txBody>
          <a:bodyPr vert="horz" lIns="91440" tIns="45720" rIns="91440" bIns="45720" rtlCol="0"/>
          <a:lstStyle>
            <a:lvl1pPr algn="l">
              <a:defRPr sz="1200">
                <a:cs typeface="+mn-cs"/>
              </a:defRPr>
            </a:lvl1pPr>
          </a:lstStyle>
          <a:p>
            <a:pPr>
              <a:defRPr/>
            </a:pPr>
            <a:endParaRPr lang="en-GB"/>
          </a:p>
        </p:txBody>
      </p:sp>
      <p:sp>
        <p:nvSpPr>
          <p:cNvPr id="3" name="Date Placeholder 2"/>
          <p:cNvSpPr>
            <a:spLocks noGrp="1"/>
          </p:cNvSpPr>
          <p:nvPr>
            <p:ph type="dt" sz="quarter" idx="1"/>
          </p:nvPr>
        </p:nvSpPr>
        <p:spPr>
          <a:xfrm>
            <a:off x="3850443" y="1"/>
            <a:ext cx="2945659" cy="493712"/>
          </a:xfrm>
          <a:prstGeom prst="rect">
            <a:avLst/>
          </a:prstGeom>
        </p:spPr>
        <p:txBody>
          <a:bodyPr vert="horz" lIns="91440" tIns="45720" rIns="91440" bIns="45720" rtlCol="0"/>
          <a:lstStyle>
            <a:lvl1pPr algn="r">
              <a:defRPr sz="1200">
                <a:cs typeface="+mn-cs"/>
              </a:defRPr>
            </a:lvl1pPr>
          </a:lstStyle>
          <a:p>
            <a:pPr>
              <a:defRPr/>
            </a:pPr>
            <a:fld id="{29593536-C7AE-4F32-AC5A-B8F1C3F9016F}" type="datetimeFigureOut">
              <a:rPr lang="en-GB"/>
              <a:pPr>
                <a:defRPr/>
              </a:pPr>
              <a:t>28/02/2014</a:t>
            </a:fld>
            <a:endParaRPr lang="en-GB"/>
          </a:p>
        </p:txBody>
      </p:sp>
      <p:sp>
        <p:nvSpPr>
          <p:cNvPr id="4" name="Footer Placeholder 3"/>
          <p:cNvSpPr>
            <a:spLocks noGrp="1"/>
          </p:cNvSpPr>
          <p:nvPr>
            <p:ph type="ftr" sz="quarter" idx="2"/>
          </p:nvPr>
        </p:nvSpPr>
        <p:spPr>
          <a:xfrm>
            <a:off x="0" y="9378825"/>
            <a:ext cx="2945659" cy="493712"/>
          </a:xfrm>
          <a:prstGeom prst="rect">
            <a:avLst/>
          </a:prstGeom>
        </p:spPr>
        <p:txBody>
          <a:bodyPr vert="horz" lIns="91440" tIns="45720" rIns="91440" bIns="45720" rtlCol="0" anchor="b"/>
          <a:lstStyle>
            <a:lvl1pPr algn="l">
              <a:defRPr sz="1200">
                <a:cs typeface="+mn-cs"/>
              </a:defRPr>
            </a:lvl1pPr>
          </a:lstStyle>
          <a:p>
            <a:pPr>
              <a:defRPr/>
            </a:pPr>
            <a:endParaRPr lang="en-GB"/>
          </a:p>
        </p:txBody>
      </p:sp>
      <p:sp>
        <p:nvSpPr>
          <p:cNvPr id="5" name="Slide Number Placeholder 4"/>
          <p:cNvSpPr>
            <a:spLocks noGrp="1"/>
          </p:cNvSpPr>
          <p:nvPr>
            <p:ph type="sldNum" sz="quarter" idx="3"/>
          </p:nvPr>
        </p:nvSpPr>
        <p:spPr>
          <a:xfrm>
            <a:off x="3850443" y="9378825"/>
            <a:ext cx="2945659" cy="493712"/>
          </a:xfrm>
          <a:prstGeom prst="rect">
            <a:avLst/>
          </a:prstGeom>
        </p:spPr>
        <p:txBody>
          <a:bodyPr vert="horz" lIns="91440" tIns="45720" rIns="91440" bIns="45720" rtlCol="0" anchor="b"/>
          <a:lstStyle>
            <a:lvl1pPr algn="r">
              <a:defRPr sz="1200">
                <a:cs typeface="+mn-cs"/>
              </a:defRPr>
            </a:lvl1pPr>
          </a:lstStyle>
          <a:p>
            <a:pPr>
              <a:defRPr/>
            </a:pPr>
            <a:fld id="{EB65FEEC-EEA9-4847-827B-89EDB0F2A88F}" type="slidenum">
              <a:rPr lang="en-GB"/>
              <a:pPr>
                <a:defRPr/>
              </a:pPr>
              <a:t>‹#›</a:t>
            </a:fld>
            <a:endParaRPr lang="en-GB"/>
          </a:p>
        </p:txBody>
      </p:sp>
    </p:spTree>
    <p:extLst>
      <p:ext uri="{BB962C8B-B14F-4D97-AF65-F5344CB8AC3E}">
        <p14:creationId xmlns:p14="http://schemas.microsoft.com/office/powerpoint/2010/main" val="1956459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1"/>
            <a:ext cx="2945659" cy="4937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GB"/>
          </a:p>
        </p:txBody>
      </p:sp>
      <p:sp>
        <p:nvSpPr>
          <p:cNvPr id="17411" name="Rectangle 3"/>
          <p:cNvSpPr>
            <a:spLocks noGrp="1" noChangeArrowheads="1"/>
          </p:cNvSpPr>
          <p:nvPr>
            <p:ph type="dt" idx="1"/>
          </p:nvPr>
        </p:nvSpPr>
        <p:spPr bwMode="auto">
          <a:xfrm>
            <a:off x="3850443" y="1"/>
            <a:ext cx="2945659" cy="4937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GB"/>
          </a:p>
        </p:txBody>
      </p:sp>
      <p:sp>
        <p:nvSpPr>
          <p:cNvPr id="13316" name="Rectangle 4"/>
          <p:cNvSpPr>
            <a:spLocks noGrp="1" noRot="1" noChangeAspect="1" noChangeArrowheads="1" noTextEdit="1"/>
          </p:cNvSpPr>
          <p:nvPr>
            <p:ph type="sldImg" idx="2"/>
          </p:nvPr>
        </p:nvSpPr>
        <p:spPr bwMode="auto">
          <a:xfrm>
            <a:off x="930275" y="739775"/>
            <a:ext cx="4937125" cy="3703638"/>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679768" y="4690269"/>
            <a:ext cx="5438140"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7414" name="Rectangle 6"/>
          <p:cNvSpPr>
            <a:spLocks noGrp="1" noChangeArrowheads="1"/>
          </p:cNvSpPr>
          <p:nvPr>
            <p:ph type="ftr" sz="quarter" idx="4"/>
          </p:nvPr>
        </p:nvSpPr>
        <p:spPr bwMode="auto">
          <a:xfrm>
            <a:off x="0" y="9378825"/>
            <a:ext cx="2945659"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GB"/>
          </a:p>
        </p:txBody>
      </p:sp>
      <p:sp>
        <p:nvSpPr>
          <p:cNvPr id="17415" name="Rectangle 7"/>
          <p:cNvSpPr>
            <a:spLocks noGrp="1" noChangeArrowheads="1"/>
          </p:cNvSpPr>
          <p:nvPr>
            <p:ph type="sldNum" sz="quarter" idx="5"/>
          </p:nvPr>
        </p:nvSpPr>
        <p:spPr bwMode="auto">
          <a:xfrm>
            <a:off x="3850443" y="9378825"/>
            <a:ext cx="2945659"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2DEC9DFE-A819-4B39-8397-8B18CA341589}" type="slidenum">
              <a:rPr lang="en-GB"/>
              <a:pPr>
                <a:defRPr/>
              </a:pPr>
              <a:t>‹#›</a:t>
            </a:fld>
            <a:endParaRPr lang="en-GB" dirty="0"/>
          </a:p>
        </p:txBody>
      </p:sp>
    </p:spTree>
    <p:extLst>
      <p:ext uri="{BB962C8B-B14F-4D97-AF65-F5344CB8AC3E}">
        <p14:creationId xmlns:p14="http://schemas.microsoft.com/office/powerpoint/2010/main" val="14094424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96C78D5D-CE9F-4BDE-8DAB-92D833041E6E}" type="slidenum">
              <a:rPr lang="en-GB" smtClean="0">
                <a:cs typeface="Arial" charset="0"/>
              </a:rPr>
              <a:pPr/>
              <a:t>1</a:t>
            </a:fld>
            <a:endParaRPr lang="en-GB" dirty="0" smtClean="0">
              <a:cs typeface="Arial" charset="0"/>
            </a:endParaRPr>
          </a:p>
        </p:txBody>
      </p:sp>
      <p:sp>
        <p:nvSpPr>
          <p:cNvPr id="16386" name="Rectangle 2"/>
          <p:cNvSpPr>
            <a:spLocks noGrp="1" noRot="1" noChangeAspect="1" noChangeArrowheads="1" noTextEdit="1"/>
          </p:cNvSpPr>
          <p:nvPr>
            <p:ph type="sldImg"/>
          </p:nvPr>
        </p:nvSpPr>
        <p:spPr>
          <a:xfrm>
            <a:off x="931863" y="739775"/>
            <a:ext cx="4937125" cy="3703638"/>
          </a:xfrm>
          <a:ln/>
        </p:spPr>
      </p:sp>
      <p:sp>
        <p:nvSpPr>
          <p:cNvPr id="16387"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6294154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10</a:t>
            </a:fld>
            <a:endParaRPr lang="en-GB" dirty="0"/>
          </a:p>
        </p:txBody>
      </p:sp>
    </p:spTree>
    <p:extLst>
      <p:ext uri="{BB962C8B-B14F-4D97-AF65-F5344CB8AC3E}">
        <p14:creationId xmlns:p14="http://schemas.microsoft.com/office/powerpoint/2010/main" val="1712698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11</a:t>
            </a:fld>
            <a:endParaRPr lang="en-GB" dirty="0"/>
          </a:p>
        </p:txBody>
      </p:sp>
    </p:spTree>
    <p:extLst>
      <p:ext uri="{BB962C8B-B14F-4D97-AF65-F5344CB8AC3E}">
        <p14:creationId xmlns:p14="http://schemas.microsoft.com/office/powerpoint/2010/main" val="1551866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12</a:t>
            </a:fld>
            <a:endParaRPr lang="en-GB" dirty="0"/>
          </a:p>
        </p:txBody>
      </p:sp>
    </p:spTree>
    <p:extLst>
      <p:ext uri="{BB962C8B-B14F-4D97-AF65-F5344CB8AC3E}">
        <p14:creationId xmlns:p14="http://schemas.microsoft.com/office/powerpoint/2010/main" val="16274212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charset="0"/>
                <a:ea typeface="+mn-ea"/>
                <a:cs typeface="+mn-cs"/>
              </a:rPr>
              <a:t>Part 1: Standards and guidelines for internal quality assurance within higher education institutions</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1.1 Policy and processes for quality assurance</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have a public quality assurance policy that reflects institutional vision and strategy, thus linking it to strategic management of the institution. The policy should be put into practice through the quality assurance processes, managed by appropriate structures. Stakeholders6 should be involved in the development and implementation of policy and processes.</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1.2 Design and approval of programmes7</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have processes for the design and approval of their </a:t>
            </a:r>
            <a:r>
              <a:rPr lang="en-US" sz="1200" kern="1200" dirty="0" err="1" smtClean="0">
                <a:solidFill>
                  <a:schemeClr val="tx1"/>
                </a:solidFill>
                <a:effectLst/>
                <a:latin typeface="Arial" charset="0"/>
                <a:ea typeface="+mn-ea"/>
                <a:cs typeface="+mn-cs"/>
              </a:rPr>
              <a:t>programmes</a:t>
            </a:r>
            <a:r>
              <a:rPr lang="en-US" sz="1200" kern="1200" dirty="0" smtClean="0">
                <a:solidFill>
                  <a:schemeClr val="tx1"/>
                </a:solidFill>
                <a:effectLst/>
                <a:latin typeface="Arial" charset="0"/>
                <a:ea typeface="+mn-ea"/>
                <a:cs typeface="+mn-cs"/>
              </a:rPr>
              <a:t>. The </a:t>
            </a:r>
            <a:r>
              <a:rPr lang="en-US" sz="1200" kern="1200" dirty="0" err="1" smtClean="0">
                <a:solidFill>
                  <a:schemeClr val="tx1"/>
                </a:solidFill>
                <a:effectLst/>
                <a:latin typeface="Arial" charset="0"/>
                <a:ea typeface="+mn-ea"/>
                <a:cs typeface="+mn-cs"/>
              </a:rPr>
              <a:t>programmes</a:t>
            </a:r>
            <a:r>
              <a:rPr lang="en-US" sz="1200" kern="1200" dirty="0" smtClean="0">
                <a:solidFill>
                  <a:schemeClr val="tx1"/>
                </a:solidFill>
                <a:effectLst/>
                <a:latin typeface="Arial" charset="0"/>
                <a:ea typeface="+mn-ea"/>
                <a:cs typeface="+mn-cs"/>
              </a:rPr>
              <a:t> should be designed so that they match the objectives set for them. The qualification resulting from a </a:t>
            </a:r>
            <a:r>
              <a:rPr lang="en-US" sz="1200" kern="1200" dirty="0" err="1" smtClean="0">
                <a:solidFill>
                  <a:schemeClr val="tx1"/>
                </a:solidFill>
                <a:effectLst/>
                <a:latin typeface="Arial" charset="0"/>
                <a:ea typeface="+mn-ea"/>
                <a:cs typeface="+mn-cs"/>
              </a:rPr>
              <a:t>programme</a:t>
            </a:r>
            <a:r>
              <a:rPr lang="en-US" sz="1200" kern="1200" dirty="0" smtClean="0">
                <a:solidFill>
                  <a:schemeClr val="tx1"/>
                </a:solidFill>
                <a:effectLst/>
                <a:latin typeface="Arial" charset="0"/>
                <a:ea typeface="+mn-ea"/>
                <a:cs typeface="+mn-cs"/>
              </a:rPr>
              <a:t> should be clearly specified and communicated, and refer to the correct level of the national qualifications framework for higher education and, consequently, to the Framework for Qualifications of the European Higher Education Area.</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1.3 Student </a:t>
            </a:r>
            <a:r>
              <a:rPr lang="en-US" sz="1200" kern="1200" dirty="0" err="1" smtClean="0">
                <a:solidFill>
                  <a:schemeClr val="tx1"/>
                </a:solidFill>
                <a:effectLst/>
                <a:latin typeface="Arial" charset="0"/>
                <a:ea typeface="+mn-ea"/>
                <a:cs typeface="+mn-cs"/>
              </a:rPr>
              <a:t>centred</a:t>
            </a:r>
            <a:r>
              <a:rPr lang="en-US" sz="1200" kern="1200" dirty="0" smtClean="0">
                <a:solidFill>
                  <a:schemeClr val="tx1"/>
                </a:solidFill>
                <a:effectLst/>
                <a:latin typeface="Arial" charset="0"/>
                <a:ea typeface="+mn-ea"/>
                <a:cs typeface="+mn-cs"/>
              </a:rPr>
              <a:t> learning</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embed student </a:t>
            </a:r>
            <a:r>
              <a:rPr lang="en-US" sz="1200" kern="1200" dirty="0" err="1" smtClean="0">
                <a:solidFill>
                  <a:schemeClr val="tx1"/>
                </a:solidFill>
                <a:effectLst/>
                <a:latin typeface="Arial" charset="0"/>
                <a:ea typeface="+mn-ea"/>
                <a:cs typeface="+mn-cs"/>
              </a:rPr>
              <a:t>centred</a:t>
            </a:r>
            <a:r>
              <a:rPr lang="en-US" sz="1200" kern="1200" dirty="0" smtClean="0">
                <a:solidFill>
                  <a:schemeClr val="tx1"/>
                </a:solidFill>
                <a:effectLst/>
                <a:latin typeface="Arial" charset="0"/>
                <a:ea typeface="+mn-ea"/>
                <a:cs typeface="+mn-cs"/>
              </a:rPr>
              <a:t> learning approaches in their </a:t>
            </a:r>
            <a:r>
              <a:rPr lang="en-US" sz="1200" kern="1200" dirty="0" err="1" smtClean="0">
                <a:solidFill>
                  <a:schemeClr val="tx1"/>
                </a:solidFill>
                <a:effectLst/>
                <a:latin typeface="Arial" charset="0"/>
                <a:ea typeface="+mn-ea"/>
                <a:cs typeface="+mn-cs"/>
              </a:rPr>
              <a:t>programmes</a:t>
            </a:r>
            <a:r>
              <a:rPr lang="en-US" sz="1200" kern="1200" dirty="0" smtClean="0">
                <a:solidFill>
                  <a:schemeClr val="tx1"/>
                </a:solidFill>
                <a:effectLst/>
                <a:latin typeface="Arial" charset="0"/>
                <a:ea typeface="+mn-ea"/>
                <a:cs typeface="+mn-cs"/>
              </a:rPr>
              <a:t>. The way in which the </a:t>
            </a:r>
            <a:r>
              <a:rPr lang="en-US" sz="1200" kern="1200" dirty="0" err="1" smtClean="0">
                <a:solidFill>
                  <a:schemeClr val="tx1"/>
                </a:solidFill>
                <a:effectLst/>
                <a:latin typeface="Arial" charset="0"/>
                <a:ea typeface="+mn-ea"/>
                <a:cs typeface="+mn-cs"/>
              </a:rPr>
              <a:t>programmes</a:t>
            </a:r>
            <a:r>
              <a:rPr lang="en-US" sz="1200" kern="1200" dirty="0" smtClean="0">
                <a:solidFill>
                  <a:schemeClr val="tx1"/>
                </a:solidFill>
                <a:effectLst/>
                <a:latin typeface="Arial" charset="0"/>
                <a:ea typeface="+mn-ea"/>
                <a:cs typeface="+mn-cs"/>
              </a:rPr>
              <a:t> are delivered should encourage students to take an active role in co creating the learning process. </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1.4 Student admission, progression and completion</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have pre‐defined, published and consistently applied regulations covering all phases of the student “life cycle”, e.g. student admission, assessment, recognition and certification.</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1.5 Development of teaching staff</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have fair and transparent processes for the recruitment and development of all staff that allow them to assure themselves of the competence of their teachers.</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1.6 Learning resources and student support</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ensure that learning and student support resources are adequate, readily accessible and appropriate.</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1.7 Information management</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ensure that they collect, </a:t>
            </a:r>
            <a:r>
              <a:rPr lang="en-US" sz="1200" kern="1200" dirty="0" err="1" smtClean="0">
                <a:solidFill>
                  <a:schemeClr val="tx1"/>
                </a:solidFill>
                <a:effectLst/>
                <a:latin typeface="Arial" charset="0"/>
                <a:ea typeface="+mn-ea"/>
                <a:cs typeface="+mn-cs"/>
              </a:rPr>
              <a:t>analyse</a:t>
            </a:r>
            <a:r>
              <a:rPr lang="en-US" sz="1200" kern="1200" dirty="0" smtClean="0">
                <a:solidFill>
                  <a:schemeClr val="tx1"/>
                </a:solidFill>
                <a:effectLst/>
                <a:latin typeface="Arial" charset="0"/>
                <a:ea typeface="+mn-ea"/>
                <a:cs typeface="+mn-cs"/>
              </a:rPr>
              <a:t> and use relevant information for the effective management of their </a:t>
            </a:r>
            <a:r>
              <a:rPr lang="en-US" sz="1200" kern="1200" dirty="0" err="1" smtClean="0">
                <a:solidFill>
                  <a:schemeClr val="tx1"/>
                </a:solidFill>
                <a:effectLst/>
                <a:latin typeface="Arial" charset="0"/>
                <a:ea typeface="+mn-ea"/>
                <a:cs typeface="+mn-cs"/>
              </a:rPr>
              <a:t>programmes</a:t>
            </a:r>
            <a:r>
              <a:rPr lang="en-US" sz="1200" kern="1200" dirty="0" smtClean="0">
                <a:solidFill>
                  <a:schemeClr val="tx1"/>
                </a:solidFill>
                <a:effectLst/>
                <a:latin typeface="Arial" charset="0"/>
                <a:ea typeface="+mn-ea"/>
                <a:cs typeface="+mn-cs"/>
              </a:rPr>
              <a:t> and other activities. </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1.8 Public information</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publish information about their activities, including </a:t>
            </a:r>
            <a:r>
              <a:rPr lang="en-US" sz="1200" kern="1200" dirty="0" err="1" smtClean="0">
                <a:solidFill>
                  <a:schemeClr val="tx1"/>
                </a:solidFill>
                <a:effectLst/>
                <a:latin typeface="Arial" charset="0"/>
                <a:ea typeface="+mn-ea"/>
                <a:cs typeface="+mn-cs"/>
              </a:rPr>
              <a:t>programmes</a:t>
            </a:r>
            <a:r>
              <a:rPr lang="en-US" sz="1200" kern="1200" dirty="0" smtClean="0">
                <a:solidFill>
                  <a:schemeClr val="tx1"/>
                </a:solidFill>
                <a:effectLst/>
                <a:latin typeface="Arial" charset="0"/>
                <a:ea typeface="+mn-ea"/>
                <a:cs typeface="+mn-cs"/>
              </a:rPr>
              <a:t>, which is clear, accurate, objective, up‐to date and readily accessible.</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1.9 On‐going monitoring and periodic review of </a:t>
            </a:r>
            <a:r>
              <a:rPr lang="en-US" sz="1200" kern="1200" dirty="0" err="1" smtClean="0">
                <a:solidFill>
                  <a:schemeClr val="tx1"/>
                </a:solidFill>
                <a:effectLst/>
                <a:latin typeface="Arial" charset="0"/>
                <a:ea typeface="+mn-ea"/>
                <a:cs typeface="+mn-cs"/>
              </a:rPr>
              <a:t>programmes</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monitor and periodically review their </a:t>
            </a:r>
            <a:r>
              <a:rPr lang="en-US" sz="1200" kern="1200" dirty="0" err="1" smtClean="0">
                <a:solidFill>
                  <a:schemeClr val="tx1"/>
                </a:solidFill>
                <a:effectLst/>
                <a:latin typeface="Arial" charset="0"/>
                <a:ea typeface="+mn-ea"/>
                <a:cs typeface="+mn-cs"/>
              </a:rPr>
              <a:t>programmes</a:t>
            </a:r>
            <a:r>
              <a:rPr lang="en-US" sz="1200" kern="1200" dirty="0" smtClean="0">
                <a:solidFill>
                  <a:schemeClr val="tx1"/>
                </a:solidFill>
                <a:effectLst/>
                <a:latin typeface="Arial" charset="0"/>
                <a:ea typeface="+mn-ea"/>
                <a:cs typeface="+mn-cs"/>
              </a:rPr>
              <a:t> to ensure that they achieve their objectives and respond to the needs of students and society. The outcomes of these processes should be public and should lead to continuous improvement of the </a:t>
            </a:r>
            <a:r>
              <a:rPr lang="en-US" sz="1200" kern="1200" dirty="0" err="1" smtClean="0">
                <a:solidFill>
                  <a:schemeClr val="tx1"/>
                </a:solidFill>
                <a:effectLst/>
                <a:latin typeface="Arial" charset="0"/>
                <a:ea typeface="+mn-ea"/>
                <a:cs typeface="+mn-cs"/>
              </a:rPr>
              <a:t>programme</a:t>
            </a:r>
            <a:r>
              <a:rPr lang="en-US" sz="1200" kern="1200" dirty="0" smtClean="0">
                <a:solidFill>
                  <a:schemeClr val="tx1"/>
                </a:solidFill>
                <a:effectLst/>
                <a:latin typeface="Arial" charset="0"/>
                <a:ea typeface="+mn-ea"/>
                <a:cs typeface="+mn-cs"/>
              </a:rPr>
              <a:t>.</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1.10 Cyclical external quality assurance</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undergo external quality assurance in line with the ESG on a cyclical basis.</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 </a:t>
            </a:r>
            <a:endParaRPr lang="el-GR" sz="1200" kern="1200" dirty="0" smtClean="0">
              <a:solidFill>
                <a:schemeClr val="tx1"/>
              </a:solidFill>
              <a:effectLst/>
              <a:latin typeface="Arial" charset="0"/>
              <a:ea typeface="+mn-ea"/>
              <a:cs typeface="+mn-cs"/>
            </a:endParaRPr>
          </a:p>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13</a:t>
            </a:fld>
            <a:endParaRPr lang="en-GB" dirty="0"/>
          </a:p>
        </p:txBody>
      </p:sp>
    </p:spTree>
    <p:extLst>
      <p:ext uri="{BB962C8B-B14F-4D97-AF65-F5344CB8AC3E}">
        <p14:creationId xmlns:p14="http://schemas.microsoft.com/office/powerpoint/2010/main" val="8628366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14</a:t>
            </a:fld>
            <a:endParaRPr lang="en-GB" dirty="0"/>
          </a:p>
        </p:txBody>
      </p:sp>
    </p:spTree>
    <p:extLst>
      <p:ext uri="{BB962C8B-B14F-4D97-AF65-F5344CB8AC3E}">
        <p14:creationId xmlns:p14="http://schemas.microsoft.com/office/powerpoint/2010/main" val="20719386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15</a:t>
            </a:fld>
            <a:endParaRPr lang="en-GB" dirty="0"/>
          </a:p>
        </p:txBody>
      </p:sp>
    </p:spTree>
    <p:extLst>
      <p:ext uri="{BB962C8B-B14F-4D97-AF65-F5344CB8AC3E}">
        <p14:creationId xmlns:p14="http://schemas.microsoft.com/office/powerpoint/2010/main" val="2573505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16</a:t>
            </a:fld>
            <a:endParaRPr lang="en-GB" dirty="0"/>
          </a:p>
        </p:txBody>
      </p:sp>
    </p:spTree>
    <p:extLst>
      <p:ext uri="{BB962C8B-B14F-4D97-AF65-F5344CB8AC3E}">
        <p14:creationId xmlns:p14="http://schemas.microsoft.com/office/powerpoint/2010/main" val="711909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2DEC9DFE-A819-4B39-8397-8B18CA341589}" type="slidenum">
              <a:rPr lang="en-GB" smtClean="0"/>
              <a:pPr>
                <a:defRPr/>
              </a:pPr>
              <a:t>17</a:t>
            </a:fld>
            <a:endParaRPr lang="en-GB" dirty="0"/>
          </a:p>
        </p:txBody>
      </p:sp>
    </p:spTree>
    <p:extLst>
      <p:ext uri="{BB962C8B-B14F-4D97-AF65-F5344CB8AC3E}">
        <p14:creationId xmlns:p14="http://schemas.microsoft.com/office/powerpoint/2010/main" val="2604326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2DEC9DFE-A819-4B39-8397-8B18CA341589}" type="slidenum">
              <a:rPr lang="en-GB" smtClean="0"/>
              <a:pPr>
                <a:defRPr/>
              </a:pPr>
              <a:t>18</a:t>
            </a:fld>
            <a:endParaRPr lang="en-GB" dirty="0"/>
          </a:p>
        </p:txBody>
      </p:sp>
    </p:spTree>
    <p:extLst>
      <p:ext uri="{BB962C8B-B14F-4D97-AF65-F5344CB8AC3E}">
        <p14:creationId xmlns:p14="http://schemas.microsoft.com/office/powerpoint/2010/main" val="21775998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19</a:t>
            </a:fld>
            <a:endParaRPr lang="en-GB" dirty="0"/>
          </a:p>
        </p:txBody>
      </p:sp>
    </p:spTree>
    <p:extLst>
      <p:ext uri="{BB962C8B-B14F-4D97-AF65-F5344CB8AC3E}">
        <p14:creationId xmlns:p14="http://schemas.microsoft.com/office/powerpoint/2010/main" val="1439649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2</a:t>
            </a:fld>
            <a:endParaRPr lang="en-GB" dirty="0"/>
          </a:p>
        </p:txBody>
      </p:sp>
    </p:spTree>
    <p:extLst>
      <p:ext uri="{BB962C8B-B14F-4D97-AF65-F5344CB8AC3E}">
        <p14:creationId xmlns:p14="http://schemas.microsoft.com/office/powerpoint/2010/main" val="35397995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20</a:t>
            </a:fld>
            <a:endParaRPr lang="en-GB" dirty="0"/>
          </a:p>
        </p:txBody>
      </p:sp>
    </p:spTree>
    <p:extLst>
      <p:ext uri="{BB962C8B-B14F-4D97-AF65-F5344CB8AC3E}">
        <p14:creationId xmlns:p14="http://schemas.microsoft.com/office/powerpoint/2010/main" val="12759912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21</a:t>
            </a:fld>
            <a:endParaRPr lang="en-GB" dirty="0"/>
          </a:p>
        </p:txBody>
      </p:sp>
    </p:spTree>
    <p:extLst>
      <p:ext uri="{BB962C8B-B14F-4D97-AF65-F5344CB8AC3E}">
        <p14:creationId xmlns:p14="http://schemas.microsoft.com/office/powerpoint/2010/main" val="39058128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22</a:t>
            </a:fld>
            <a:endParaRPr lang="en-GB" dirty="0"/>
          </a:p>
        </p:txBody>
      </p:sp>
    </p:spTree>
    <p:extLst>
      <p:ext uri="{BB962C8B-B14F-4D97-AF65-F5344CB8AC3E}">
        <p14:creationId xmlns:p14="http://schemas.microsoft.com/office/powerpoint/2010/main" val="17495793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23</a:t>
            </a:fld>
            <a:endParaRPr lang="en-GB" dirty="0"/>
          </a:p>
        </p:txBody>
      </p:sp>
    </p:spTree>
    <p:extLst>
      <p:ext uri="{BB962C8B-B14F-4D97-AF65-F5344CB8AC3E}">
        <p14:creationId xmlns:p14="http://schemas.microsoft.com/office/powerpoint/2010/main" val="22089337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24</a:t>
            </a:fld>
            <a:endParaRPr lang="en-GB" dirty="0"/>
          </a:p>
        </p:txBody>
      </p:sp>
    </p:spTree>
    <p:extLst>
      <p:ext uri="{BB962C8B-B14F-4D97-AF65-F5344CB8AC3E}">
        <p14:creationId xmlns:p14="http://schemas.microsoft.com/office/powerpoint/2010/main" val="12194015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CA6335A1-5846-4D51-B49F-9CA02EED88A6}" type="slidenum">
              <a:rPr lang="en-GB" smtClean="0">
                <a:cs typeface="Arial" charset="0"/>
              </a:rPr>
              <a:pPr/>
              <a:t>25</a:t>
            </a:fld>
            <a:endParaRPr lang="en-GB" smtClean="0">
              <a:cs typeface="Arial" charset="0"/>
            </a:endParaRPr>
          </a:p>
        </p:txBody>
      </p:sp>
      <p:sp>
        <p:nvSpPr>
          <p:cNvPr id="49154" name="Rectangle 2"/>
          <p:cNvSpPr>
            <a:spLocks noGrp="1" noRot="1" noChangeAspect="1" noChangeArrowheads="1" noTextEdit="1"/>
          </p:cNvSpPr>
          <p:nvPr>
            <p:ph type="sldImg"/>
          </p:nvPr>
        </p:nvSpPr>
        <p:spPr>
          <a:xfrm>
            <a:off x="690563" y="803275"/>
            <a:ext cx="5359400" cy="4019550"/>
          </a:xfrm>
          <a:ln/>
        </p:spPr>
      </p:sp>
      <p:sp>
        <p:nvSpPr>
          <p:cNvPr id="49155"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9358163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26</a:t>
            </a:fld>
            <a:endParaRPr lang="en-GB" dirty="0"/>
          </a:p>
        </p:txBody>
      </p:sp>
    </p:spTree>
    <p:extLst>
      <p:ext uri="{BB962C8B-B14F-4D97-AF65-F5344CB8AC3E}">
        <p14:creationId xmlns:p14="http://schemas.microsoft.com/office/powerpoint/2010/main" val="19556090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27</a:t>
            </a:fld>
            <a:endParaRPr lang="en-GB" dirty="0"/>
          </a:p>
        </p:txBody>
      </p:sp>
    </p:spTree>
    <p:extLst>
      <p:ext uri="{BB962C8B-B14F-4D97-AF65-F5344CB8AC3E}">
        <p14:creationId xmlns:p14="http://schemas.microsoft.com/office/powerpoint/2010/main" val="33919808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28</a:t>
            </a:fld>
            <a:endParaRPr lang="en-GB" dirty="0"/>
          </a:p>
        </p:txBody>
      </p:sp>
    </p:spTree>
    <p:extLst>
      <p:ext uri="{BB962C8B-B14F-4D97-AF65-F5344CB8AC3E}">
        <p14:creationId xmlns:p14="http://schemas.microsoft.com/office/powerpoint/2010/main" val="21100735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29</a:t>
            </a:fld>
            <a:endParaRPr lang="en-GB" dirty="0"/>
          </a:p>
        </p:txBody>
      </p:sp>
    </p:spTree>
    <p:extLst>
      <p:ext uri="{BB962C8B-B14F-4D97-AF65-F5344CB8AC3E}">
        <p14:creationId xmlns:p14="http://schemas.microsoft.com/office/powerpoint/2010/main" val="3470973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3</a:t>
            </a:fld>
            <a:endParaRPr lang="en-GB" dirty="0"/>
          </a:p>
        </p:txBody>
      </p:sp>
    </p:spTree>
    <p:extLst>
      <p:ext uri="{BB962C8B-B14F-4D97-AF65-F5344CB8AC3E}">
        <p14:creationId xmlns:p14="http://schemas.microsoft.com/office/powerpoint/2010/main" val="37204255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30</a:t>
            </a:fld>
            <a:endParaRPr lang="en-GB" dirty="0"/>
          </a:p>
        </p:txBody>
      </p:sp>
    </p:spTree>
    <p:extLst>
      <p:ext uri="{BB962C8B-B14F-4D97-AF65-F5344CB8AC3E}">
        <p14:creationId xmlns:p14="http://schemas.microsoft.com/office/powerpoint/2010/main" val="331521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31</a:t>
            </a:fld>
            <a:endParaRPr lang="en-GB" dirty="0"/>
          </a:p>
        </p:txBody>
      </p:sp>
    </p:spTree>
    <p:extLst>
      <p:ext uri="{BB962C8B-B14F-4D97-AF65-F5344CB8AC3E}">
        <p14:creationId xmlns:p14="http://schemas.microsoft.com/office/powerpoint/2010/main" val="3513397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32</a:t>
            </a:fld>
            <a:endParaRPr lang="en-GB" dirty="0"/>
          </a:p>
        </p:txBody>
      </p:sp>
    </p:spTree>
    <p:extLst>
      <p:ext uri="{BB962C8B-B14F-4D97-AF65-F5344CB8AC3E}">
        <p14:creationId xmlns:p14="http://schemas.microsoft.com/office/powerpoint/2010/main" val="47596507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33</a:t>
            </a:fld>
            <a:endParaRPr lang="en-GB" dirty="0"/>
          </a:p>
        </p:txBody>
      </p:sp>
    </p:spTree>
    <p:extLst>
      <p:ext uri="{BB962C8B-B14F-4D97-AF65-F5344CB8AC3E}">
        <p14:creationId xmlns:p14="http://schemas.microsoft.com/office/powerpoint/2010/main" val="24461972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34</a:t>
            </a:fld>
            <a:endParaRPr lang="en-GB" dirty="0"/>
          </a:p>
        </p:txBody>
      </p:sp>
    </p:spTree>
    <p:extLst>
      <p:ext uri="{BB962C8B-B14F-4D97-AF65-F5344CB8AC3E}">
        <p14:creationId xmlns:p14="http://schemas.microsoft.com/office/powerpoint/2010/main" val="244619727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35</a:t>
            </a:fld>
            <a:endParaRPr lang="en-GB" dirty="0"/>
          </a:p>
        </p:txBody>
      </p:sp>
    </p:spTree>
    <p:extLst>
      <p:ext uri="{BB962C8B-B14F-4D97-AF65-F5344CB8AC3E}">
        <p14:creationId xmlns:p14="http://schemas.microsoft.com/office/powerpoint/2010/main" val="11853242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36</a:t>
            </a:fld>
            <a:endParaRPr lang="en-GB" dirty="0"/>
          </a:p>
        </p:txBody>
      </p:sp>
    </p:spTree>
    <p:extLst>
      <p:ext uri="{BB962C8B-B14F-4D97-AF65-F5344CB8AC3E}">
        <p14:creationId xmlns:p14="http://schemas.microsoft.com/office/powerpoint/2010/main" val="5715687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37</a:t>
            </a:fld>
            <a:endParaRPr lang="en-GB" dirty="0"/>
          </a:p>
        </p:txBody>
      </p:sp>
    </p:spTree>
    <p:extLst>
      <p:ext uri="{BB962C8B-B14F-4D97-AF65-F5344CB8AC3E}">
        <p14:creationId xmlns:p14="http://schemas.microsoft.com/office/powerpoint/2010/main" val="351911510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38</a:t>
            </a:fld>
            <a:endParaRPr lang="en-GB" dirty="0"/>
          </a:p>
        </p:txBody>
      </p:sp>
    </p:spTree>
    <p:extLst>
      <p:ext uri="{BB962C8B-B14F-4D97-AF65-F5344CB8AC3E}">
        <p14:creationId xmlns:p14="http://schemas.microsoft.com/office/powerpoint/2010/main" val="244619727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charset="0"/>
                <a:ea typeface="+mn-ea"/>
                <a:cs typeface="+mn-cs"/>
              </a:rPr>
              <a:t>Part 1: Standards and guidelines for internal quality assurance within higher education institutions</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1.1 Policy and processes for quality assurance</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have a public quality assurance policy that reflects institutional vision and strategy, thus linking it to strategic management of the institution. The policy should be put into practice through the quality assurance processes, managed by appropriate structures. Stakeholders6 should be involved in the development and implementation of policy and processes.</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1.2 Design and approval of programmes7</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have processes for the design and approval of their </a:t>
            </a:r>
            <a:r>
              <a:rPr lang="en-US" sz="1200" kern="1200" dirty="0" err="1" smtClean="0">
                <a:solidFill>
                  <a:schemeClr val="tx1"/>
                </a:solidFill>
                <a:effectLst/>
                <a:latin typeface="Arial" charset="0"/>
                <a:ea typeface="+mn-ea"/>
                <a:cs typeface="+mn-cs"/>
              </a:rPr>
              <a:t>programmes</a:t>
            </a:r>
            <a:r>
              <a:rPr lang="en-US" sz="1200" kern="1200" dirty="0" smtClean="0">
                <a:solidFill>
                  <a:schemeClr val="tx1"/>
                </a:solidFill>
                <a:effectLst/>
                <a:latin typeface="Arial" charset="0"/>
                <a:ea typeface="+mn-ea"/>
                <a:cs typeface="+mn-cs"/>
              </a:rPr>
              <a:t>. The </a:t>
            </a:r>
            <a:r>
              <a:rPr lang="en-US" sz="1200" kern="1200" dirty="0" err="1" smtClean="0">
                <a:solidFill>
                  <a:schemeClr val="tx1"/>
                </a:solidFill>
                <a:effectLst/>
                <a:latin typeface="Arial" charset="0"/>
                <a:ea typeface="+mn-ea"/>
                <a:cs typeface="+mn-cs"/>
              </a:rPr>
              <a:t>programmes</a:t>
            </a:r>
            <a:r>
              <a:rPr lang="en-US" sz="1200" kern="1200" dirty="0" smtClean="0">
                <a:solidFill>
                  <a:schemeClr val="tx1"/>
                </a:solidFill>
                <a:effectLst/>
                <a:latin typeface="Arial" charset="0"/>
                <a:ea typeface="+mn-ea"/>
                <a:cs typeface="+mn-cs"/>
              </a:rPr>
              <a:t> should be designed so that they match the objectives set for them. The qualification resulting from a </a:t>
            </a:r>
            <a:r>
              <a:rPr lang="en-US" sz="1200" kern="1200" dirty="0" err="1" smtClean="0">
                <a:solidFill>
                  <a:schemeClr val="tx1"/>
                </a:solidFill>
                <a:effectLst/>
                <a:latin typeface="Arial" charset="0"/>
                <a:ea typeface="+mn-ea"/>
                <a:cs typeface="+mn-cs"/>
              </a:rPr>
              <a:t>programme</a:t>
            </a:r>
            <a:r>
              <a:rPr lang="en-US" sz="1200" kern="1200" dirty="0" smtClean="0">
                <a:solidFill>
                  <a:schemeClr val="tx1"/>
                </a:solidFill>
                <a:effectLst/>
                <a:latin typeface="Arial" charset="0"/>
                <a:ea typeface="+mn-ea"/>
                <a:cs typeface="+mn-cs"/>
              </a:rPr>
              <a:t> should be clearly specified and communicated, and refer to the correct level of the national qualifications framework for higher education and, consequently, to the Framework for Qualifications of the European Higher Education Area.</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1.3 Student </a:t>
            </a:r>
            <a:r>
              <a:rPr lang="en-US" sz="1200" kern="1200" dirty="0" err="1" smtClean="0">
                <a:solidFill>
                  <a:schemeClr val="tx1"/>
                </a:solidFill>
                <a:effectLst/>
                <a:latin typeface="Arial" charset="0"/>
                <a:ea typeface="+mn-ea"/>
                <a:cs typeface="+mn-cs"/>
              </a:rPr>
              <a:t>centred</a:t>
            </a:r>
            <a:r>
              <a:rPr lang="en-US" sz="1200" kern="1200" dirty="0" smtClean="0">
                <a:solidFill>
                  <a:schemeClr val="tx1"/>
                </a:solidFill>
                <a:effectLst/>
                <a:latin typeface="Arial" charset="0"/>
                <a:ea typeface="+mn-ea"/>
                <a:cs typeface="+mn-cs"/>
              </a:rPr>
              <a:t> learning</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embed student </a:t>
            </a:r>
            <a:r>
              <a:rPr lang="en-US" sz="1200" kern="1200" dirty="0" err="1" smtClean="0">
                <a:solidFill>
                  <a:schemeClr val="tx1"/>
                </a:solidFill>
                <a:effectLst/>
                <a:latin typeface="Arial" charset="0"/>
                <a:ea typeface="+mn-ea"/>
                <a:cs typeface="+mn-cs"/>
              </a:rPr>
              <a:t>centred</a:t>
            </a:r>
            <a:r>
              <a:rPr lang="en-US" sz="1200" kern="1200" dirty="0" smtClean="0">
                <a:solidFill>
                  <a:schemeClr val="tx1"/>
                </a:solidFill>
                <a:effectLst/>
                <a:latin typeface="Arial" charset="0"/>
                <a:ea typeface="+mn-ea"/>
                <a:cs typeface="+mn-cs"/>
              </a:rPr>
              <a:t> learning approaches in their </a:t>
            </a:r>
            <a:r>
              <a:rPr lang="en-US" sz="1200" kern="1200" dirty="0" err="1" smtClean="0">
                <a:solidFill>
                  <a:schemeClr val="tx1"/>
                </a:solidFill>
                <a:effectLst/>
                <a:latin typeface="Arial" charset="0"/>
                <a:ea typeface="+mn-ea"/>
                <a:cs typeface="+mn-cs"/>
              </a:rPr>
              <a:t>programmes</a:t>
            </a:r>
            <a:r>
              <a:rPr lang="en-US" sz="1200" kern="1200" dirty="0" smtClean="0">
                <a:solidFill>
                  <a:schemeClr val="tx1"/>
                </a:solidFill>
                <a:effectLst/>
                <a:latin typeface="Arial" charset="0"/>
                <a:ea typeface="+mn-ea"/>
                <a:cs typeface="+mn-cs"/>
              </a:rPr>
              <a:t>. The way in which the </a:t>
            </a:r>
            <a:r>
              <a:rPr lang="en-US" sz="1200" kern="1200" dirty="0" err="1" smtClean="0">
                <a:solidFill>
                  <a:schemeClr val="tx1"/>
                </a:solidFill>
                <a:effectLst/>
                <a:latin typeface="Arial" charset="0"/>
                <a:ea typeface="+mn-ea"/>
                <a:cs typeface="+mn-cs"/>
              </a:rPr>
              <a:t>programmes</a:t>
            </a:r>
            <a:r>
              <a:rPr lang="en-US" sz="1200" kern="1200" dirty="0" smtClean="0">
                <a:solidFill>
                  <a:schemeClr val="tx1"/>
                </a:solidFill>
                <a:effectLst/>
                <a:latin typeface="Arial" charset="0"/>
                <a:ea typeface="+mn-ea"/>
                <a:cs typeface="+mn-cs"/>
              </a:rPr>
              <a:t> are delivered should encourage students to take an active role in co creating the learning process. </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1.4 Student admission, progression and completion</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have pre‐defined, published and consistently applied regulations covering all phases of the student “life cycle”, e.g. student admission, assessment, recognition and certification.</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1.5 Development of teaching staff</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have fair and transparent processes for the recruitment and development of all staff that allow them to assure themselves of the competence of their teachers.</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1.6 Learning resources and student support</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ensure that learning and student support resources are adequate, readily accessible and appropriate.</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1.7 Information management</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ensure that they collect, </a:t>
            </a:r>
            <a:r>
              <a:rPr lang="en-US" sz="1200" kern="1200" dirty="0" err="1" smtClean="0">
                <a:solidFill>
                  <a:schemeClr val="tx1"/>
                </a:solidFill>
                <a:effectLst/>
                <a:latin typeface="Arial" charset="0"/>
                <a:ea typeface="+mn-ea"/>
                <a:cs typeface="+mn-cs"/>
              </a:rPr>
              <a:t>analyse</a:t>
            </a:r>
            <a:r>
              <a:rPr lang="en-US" sz="1200" kern="1200" dirty="0" smtClean="0">
                <a:solidFill>
                  <a:schemeClr val="tx1"/>
                </a:solidFill>
                <a:effectLst/>
                <a:latin typeface="Arial" charset="0"/>
                <a:ea typeface="+mn-ea"/>
                <a:cs typeface="+mn-cs"/>
              </a:rPr>
              <a:t> and use relevant information for the effective management of their </a:t>
            </a:r>
            <a:r>
              <a:rPr lang="en-US" sz="1200" kern="1200" dirty="0" err="1" smtClean="0">
                <a:solidFill>
                  <a:schemeClr val="tx1"/>
                </a:solidFill>
                <a:effectLst/>
                <a:latin typeface="Arial" charset="0"/>
                <a:ea typeface="+mn-ea"/>
                <a:cs typeface="+mn-cs"/>
              </a:rPr>
              <a:t>programmes</a:t>
            </a:r>
            <a:r>
              <a:rPr lang="en-US" sz="1200" kern="1200" dirty="0" smtClean="0">
                <a:solidFill>
                  <a:schemeClr val="tx1"/>
                </a:solidFill>
                <a:effectLst/>
                <a:latin typeface="Arial" charset="0"/>
                <a:ea typeface="+mn-ea"/>
                <a:cs typeface="+mn-cs"/>
              </a:rPr>
              <a:t> and other activities. </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1.8 Public information</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publish information about their activities, including </a:t>
            </a:r>
            <a:r>
              <a:rPr lang="en-US" sz="1200" kern="1200" dirty="0" err="1" smtClean="0">
                <a:solidFill>
                  <a:schemeClr val="tx1"/>
                </a:solidFill>
                <a:effectLst/>
                <a:latin typeface="Arial" charset="0"/>
                <a:ea typeface="+mn-ea"/>
                <a:cs typeface="+mn-cs"/>
              </a:rPr>
              <a:t>programmes</a:t>
            </a:r>
            <a:r>
              <a:rPr lang="en-US" sz="1200" kern="1200" dirty="0" smtClean="0">
                <a:solidFill>
                  <a:schemeClr val="tx1"/>
                </a:solidFill>
                <a:effectLst/>
                <a:latin typeface="Arial" charset="0"/>
                <a:ea typeface="+mn-ea"/>
                <a:cs typeface="+mn-cs"/>
              </a:rPr>
              <a:t>, which is clear, accurate, objective, up‐to date and readily accessible.</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1.9 On‐going monitoring and periodic review of </a:t>
            </a:r>
            <a:r>
              <a:rPr lang="en-US" sz="1200" kern="1200" dirty="0" err="1" smtClean="0">
                <a:solidFill>
                  <a:schemeClr val="tx1"/>
                </a:solidFill>
                <a:effectLst/>
                <a:latin typeface="Arial" charset="0"/>
                <a:ea typeface="+mn-ea"/>
                <a:cs typeface="+mn-cs"/>
              </a:rPr>
              <a:t>programmes</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monitor and periodically review their </a:t>
            </a:r>
            <a:r>
              <a:rPr lang="en-US" sz="1200" kern="1200" dirty="0" err="1" smtClean="0">
                <a:solidFill>
                  <a:schemeClr val="tx1"/>
                </a:solidFill>
                <a:effectLst/>
                <a:latin typeface="Arial" charset="0"/>
                <a:ea typeface="+mn-ea"/>
                <a:cs typeface="+mn-cs"/>
              </a:rPr>
              <a:t>programmes</a:t>
            </a:r>
            <a:r>
              <a:rPr lang="en-US" sz="1200" kern="1200" dirty="0" smtClean="0">
                <a:solidFill>
                  <a:schemeClr val="tx1"/>
                </a:solidFill>
                <a:effectLst/>
                <a:latin typeface="Arial" charset="0"/>
                <a:ea typeface="+mn-ea"/>
                <a:cs typeface="+mn-cs"/>
              </a:rPr>
              <a:t> to ensure that they achieve their objectives and respond to the needs of students and society. The outcomes of these processes should be public and should lead to continuous improvement of the </a:t>
            </a:r>
            <a:r>
              <a:rPr lang="en-US" sz="1200" kern="1200" dirty="0" err="1" smtClean="0">
                <a:solidFill>
                  <a:schemeClr val="tx1"/>
                </a:solidFill>
                <a:effectLst/>
                <a:latin typeface="Arial" charset="0"/>
                <a:ea typeface="+mn-ea"/>
                <a:cs typeface="+mn-cs"/>
              </a:rPr>
              <a:t>programme</a:t>
            </a:r>
            <a:r>
              <a:rPr lang="en-US" sz="1200" kern="1200" dirty="0" smtClean="0">
                <a:solidFill>
                  <a:schemeClr val="tx1"/>
                </a:solidFill>
                <a:effectLst/>
                <a:latin typeface="Arial" charset="0"/>
                <a:ea typeface="+mn-ea"/>
                <a:cs typeface="+mn-cs"/>
              </a:rPr>
              <a:t>.</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1.10 Cyclical external quality assurance</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undergo external quality assurance in line with the ESG on a cyclical basis.</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 </a:t>
            </a:r>
            <a:endParaRPr lang="el-GR" sz="1200" kern="1200" dirty="0" smtClean="0">
              <a:solidFill>
                <a:schemeClr val="tx1"/>
              </a:solidFill>
              <a:effectLst/>
              <a:latin typeface="Arial" charset="0"/>
              <a:ea typeface="+mn-ea"/>
              <a:cs typeface="+mn-cs"/>
            </a:endParaRPr>
          </a:p>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39</a:t>
            </a:fld>
            <a:endParaRPr lang="en-GB" dirty="0"/>
          </a:p>
        </p:txBody>
      </p:sp>
    </p:spTree>
    <p:extLst>
      <p:ext uri="{BB962C8B-B14F-4D97-AF65-F5344CB8AC3E}">
        <p14:creationId xmlns:p14="http://schemas.microsoft.com/office/powerpoint/2010/main" val="862836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4</a:t>
            </a:fld>
            <a:endParaRPr lang="en-GB" dirty="0"/>
          </a:p>
        </p:txBody>
      </p:sp>
    </p:spTree>
    <p:extLst>
      <p:ext uri="{BB962C8B-B14F-4D97-AF65-F5344CB8AC3E}">
        <p14:creationId xmlns:p14="http://schemas.microsoft.com/office/powerpoint/2010/main" val="186902068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charset="0"/>
                <a:ea typeface="+mn-ea"/>
                <a:cs typeface="+mn-cs"/>
              </a:rPr>
              <a:t>Part 1: Standards and guidelines for internal quality assurance within higher education institutions</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1.1 Policy and processes for quality assurance</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have a public quality assurance policy that reflects institutional vision and strategy, thus linking it to strategic management of the institution. The policy should be put into practice through the quality assurance processes, managed by appropriate structures. Stakeholders6 should be involved in the development and implementation of policy and processes.</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1.2 Design and approval of programmes7</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have processes for the design and approval of their </a:t>
            </a:r>
            <a:r>
              <a:rPr lang="en-US" sz="1200" kern="1200" dirty="0" err="1" smtClean="0">
                <a:solidFill>
                  <a:schemeClr val="tx1"/>
                </a:solidFill>
                <a:effectLst/>
                <a:latin typeface="Arial" charset="0"/>
                <a:ea typeface="+mn-ea"/>
                <a:cs typeface="+mn-cs"/>
              </a:rPr>
              <a:t>programmes</a:t>
            </a:r>
            <a:r>
              <a:rPr lang="en-US" sz="1200" kern="1200" dirty="0" smtClean="0">
                <a:solidFill>
                  <a:schemeClr val="tx1"/>
                </a:solidFill>
                <a:effectLst/>
                <a:latin typeface="Arial" charset="0"/>
                <a:ea typeface="+mn-ea"/>
                <a:cs typeface="+mn-cs"/>
              </a:rPr>
              <a:t>. The </a:t>
            </a:r>
            <a:r>
              <a:rPr lang="en-US" sz="1200" kern="1200" dirty="0" err="1" smtClean="0">
                <a:solidFill>
                  <a:schemeClr val="tx1"/>
                </a:solidFill>
                <a:effectLst/>
                <a:latin typeface="Arial" charset="0"/>
                <a:ea typeface="+mn-ea"/>
                <a:cs typeface="+mn-cs"/>
              </a:rPr>
              <a:t>programmes</a:t>
            </a:r>
            <a:r>
              <a:rPr lang="en-US" sz="1200" kern="1200" dirty="0" smtClean="0">
                <a:solidFill>
                  <a:schemeClr val="tx1"/>
                </a:solidFill>
                <a:effectLst/>
                <a:latin typeface="Arial" charset="0"/>
                <a:ea typeface="+mn-ea"/>
                <a:cs typeface="+mn-cs"/>
              </a:rPr>
              <a:t> should be designed so that they match the objectives set for them. The qualification resulting from a </a:t>
            </a:r>
            <a:r>
              <a:rPr lang="en-US" sz="1200" kern="1200" dirty="0" err="1" smtClean="0">
                <a:solidFill>
                  <a:schemeClr val="tx1"/>
                </a:solidFill>
                <a:effectLst/>
                <a:latin typeface="Arial" charset="0"/>
                <a:ea typeface="+mn-ea"/>
                <a:cs typeface="+mn-cs"/>
              </a:rPr>
              <a:t>programme</a:t>
            </a:r>
            <a:r>
              <a:rPr lang="en-US" sz="1200" kern="1200" dirty="0" smtClean="0">
                <a:solidFill>
                  <a:schemeClr val="tx1"/>
                </a:solidFill>
                <a:effectLst/>
                <a:latin typeface="Arial" charset="0"/>
                <a:ea typeface="+mn-ea"/>
                <a:cs typeface="+mn-cs"/>
              </a:rPr>
              <a:t> should be clearly specified and communicated, and refer to the correct level of the national qualifications framework for higher education and, consequently, to the Framework for Qualifications of the European Higher Education Area.</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1.3 Student </a:t>
            </a:r>
            <a:r>
              <a:rPr lang="en-US" sz="1200" kern="1200" dirty="0" err="1" smtClean="0">
                <a:solidFill>
                  <a:schemeClr val="tx1"/>
                </a:solidFill>
                <a:effectLst/>
                <a:latin typeface="Arial" charset="0"/>
                <a:ea typeface="+mn-ea"/>
                <a:cs typeface="+mn-cs"/>
              </a:rPr>
              <a:t>centred</a:t>
            </a:r>
            <a:r>
              <a:rPr lang="en-US" sz="1200" kern="1200" dirty="0" smtClean="0">
                <a:solidFill>
                  <a:schemeClr val="tx1"/>
                </a:solidFill>
                <a:effectLst/>
                <a:latin typeface="Arial" charset="0"/>
                <a:ea typeface="+mn-ea"/>
                <a:cs typeface="+mn-cs"/>
              </a:rPr>
              <a:t> learning</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embed student </a:t>
            </a:r>
            <a:r>
              <a:rPr lang="en-US" sz="1200" kern="1200" dirty="0" err="1" smtClean="0">
                <a:solidFill>
                  <a:schemeClr val="tx1"/>
                </a:solidFill>
                <a:effectLst/>
                <a:latin typeface="Arial" charset="0"/>
                <a:ea typeface="+mn-ea"/>
                <a:cs typeface="+mn-cs"/>
              </a:rPr>
              <a:t>centred</a:t>
            </a:r>
            <a:r>
              <a:rPr lang="en-US" sz="1200" kern="1200" dirty="0" smtClean="0">
                <a:solidFill>
                  <a:schemeClr val="tx1"/>
                </a:solidFill>
                <a:effectLst/>
                <a:latin typeface="Arial" charset="0"/>
                <a:ea typeface="+mn-ea"/>
                <a:cs typeface="+mn-cs"/>
              </a:rPr>
              <a:t> learning approaches in their </a:t>
            </a:r>
            <a:r>
              <a:rPr lang="en-US" sz="1200" kern="1200" dirty="0" err="1" smtClean="0">
                <a:solidFill>
                  <a:schemeClr val="tx1"/>
                </a:solidFill>
                <a:effectLst/>
                <a:latin typeface="Arial" charset="0"/>
                <a:ea typeface="+mn-ea"/>
                <a:cs typeface="+mn-cs"/>
              </a:rPr>
              <a:t>programmes</a:t>
            </a:r>
            <a:r>
              <a:rPr lang="en-US" sz="1200" kern="1200" dirty="0" smtClean="0">
                <a:solidFill>
                  <a:schemeClr val="tx1"/>
                </a:solidFill>
                <a:effectLst/>
                <a:latin typeface="Arial" charset="0"/>
                <a:ea typeface="+mn-ea"/>
                <a:cs typeface="+mn-cs"/>
              </a:rPr>
              <a:t>. The way in which the </a:t>
            </a:r>
            <a:r>
              <a:rPr lang="en-US" sz="1200" kern="1200" dirty="0" err="1" smtClean="0">
                <a:solidFill>
                  <a:schemeClr val="tx1"/>
                </a:solidFill>
                <a:effectLst/>
                <a:latin typeface="Arial" charset="0"/>
                <a:ea typeface="+mn-ea"/>
                <a:cs typeface="+mn-cs"/>
              </a:rPr>
              <a:t>programmes</a:t>
            </a:r>
            <a:r>
              <a:rPr lang="en-US" sz="1200" kern="1200" dirty="0" smtClean="0">
                <a:solidFill>
                  <a:schemeClr val="tx1"/>
                </a:solidFill>
                <a:effectLst/>
                <a:latin typeface="Arial" charset="0"/>
                <a:ea typeface="+mn-ea"/>
                <a:cs typeface="+mn-cs"/>
              </a:rPr>
              <a:t> are delivered should encourage students to take an active role in co creating the learning process. </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1.4 Student admission, progression and completion</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have pre‐defined, published and consistently applied regulations covering all phases of the student “life cycle”, e.g. student admission, assessment, recognition and certification.</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1.5 Development of teaching staff</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have fair and transparent processes for the recruitment and development of all staff that allow them to assure themselves of the competence of their teachers.</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1.6 Learning resources and student support</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ensure that learning and student support resources are adequate, readily accessible and appropriate.</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1.7 Information management</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ensure that they collect, </a:t>
            </a:r>
            <a:r>
              <a:rPr lang="en-US" sz="1200" kern="1200" dirty="0" err="1" smtClean="0">
                <a:solidFill>
                  <a:schemeClr val="tx1"/>
                </a:solidFill>
                <a:effectLst/>
                <a:latin typeface="Arial" charset="0"/>
                <a:ea typeface="+mn-ea"/>
                <a:cs typeface="+mn-cs"/>
              </a:rPr>
              <a:t>analyse</a:t>
            </a:r>
            <a:r>
              <a:rPr lang="en-US" sz="1200" kern="1200" dirty="0" smtClean="0">
                <a:solidFill>
                  <a:schemeClr val="tx1"/>
                </a:solidFill>
                <a:effectLst/>
                <a:latin typeface="Arial" charset="0"/>
                <a:ea typeface="+mn-ea"/>
                <a:cs typeface="+mn-cs"/>
              </a:rPr>
              <a:t> and use relevant information for the effective management of their </a:t>
            </a:r>
            <a:r>
              <a:rPr lang="en-US" sz="1200" kern="1200" dirty="0" err="1" smtClean="0">
                <a:solidFill>
                  <a:schemeClr val="tx1"/>
                </a:solidFill>
                <a:effectLst/>
                <a:latin typeface="Arial" charset="0"/>
                <a:ea typeface="+mn-ea"/>
                <a:cs typeface="+mn-cs"/>
              </a:rPr>
              <a:t>programmes</a:t>
            </a:r>
            <a:r>
              <a:rPr lang="en-US" sz="1200" kern="1200" dirty="0" smtClean="0">
                <a:solidFill>
                  <a:schemeClr val="tx1"/>
                </a:solidFill>
                <a:effectLst/>
                <a:latin typeface="Arial" charset="0"/>
                <a:ea typeface="+mn-ea"/>
                <a:cs typeface="+mn-cs"/>
              </a:rPr>
              <a:t> and other activities. </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1.8 Public information</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publish information about their activities, including </a:t>
            </a:r>
            <a:r>
              <a:rPr lang="en-US" sz="1200" kern="1200" dirty="0" err="1" smtClean="0">
                <a:solidFill>
                  <a:schemeClr val="tx1"/>
                </a:solidFill>
                <a:effectLst/>
                <a:latin typeface="Arial" charset="0"/>
                <a:ea typeface="+mn-ea"/>
                <a:cs typeface="+mn-cs"/>
              </a:rPr>
              <a:t>programmes</a:t>
            </a:r>
            <a:r>
              <a:rPr lang="en-US" sz="1200" kern="1200" dirty="0" smtClean="0">
                <a:solidFill>
                  <a:schemeClr val="tx1"/>
                </a:solidFill>
                <a:effectLst/>
                <a:latin typeface="Arial" charset="0"/>
                <a:ea typeface="+mn-ea"/>
                <a:cs typeface="+mn-cs"/>
              </a:rPr>
              <a:t>, which is clear, accurate, objective, up‐to date and readily accessible.</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1.9 On‐going monitoring and periodic review of </a:t>
            </a:r>
            <a:r>
              <a:rPr lang="en-US" sz="1200" kern="1200" dirty="0" err="1" smtClean="0">
                <a:solidFill>
                  <a:schemeClr val="tx1"/>
                </a:solidFill>
                <a:effectLst/>
                <a:latin typeface="Arial" charset="0"/>
                <a:ea typeface="+mn-ea"/>
                <a:cs typeface="+mn-cs"/>
              </a:rPr>
              <a:t>programmes</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monitor and periodically review their </a:t>
            </a:r>
            <a:r>
              <a:rPr lang="en-US" sz="1200" kern="1200" dirty="0" err="1" smtClean="0">
                <a:solidFill>
                  <a:schemeClr val="tx1"/>
                </a:solidFill>
                <a:effectLst/>
                <a:latin typeface="Arial" charset="0"/>
                <a:ea typeface="+mn-ea"/>
                <a:cs typeface="+mn-cs"/>
              </a:rPr>
              <a:t>programmes</a:t>
            </a:r>
            <a:r>
              <a:rPr lang="en-US" sz="1200" kern="1200" dirty="0" smtClean="0">
                <a:solidFill>
                  <a:schemeClr val="tx1"/>
                </a:solidFill>
                <a:effectLst/>
                <a:latin typeface="Arial" charset="0"/>
                <a:ea typeface="+mn-ea"/>
                <a:cs typeface="+mn-cs"/>
              </a:rPr>
              <a:t> to ensure that they achieve their objectives and respond to the needs of students and society. The outcomes of these processes should be public and should lead to continuous improvement of the </a:t>
            </a:r>
            <a:r>
              <a:rPr lang="en-US" sz="1200" kern="1200" dirty="0" err="1" smtClean="0">
                <a:solidFill>
                  <a:schemeClr val="tx1"/>
                </a:solidFill>
                <a:effectLst/>
                <a:latin typeface="Arial" charset="0"/>
                <a:ea typeface="+mn-ea"/>
                <a:cs typeface="+mn-cs"/>
              </a:rPr>
              <a:t>programme</a:t>
            </a:r>
            <a:r>
              <a:rPr lang="en-US" sz="1200" kern="1200" dirty="0" smtClean="0">
                <a:solidFill>
                  <a:schemeClr val="tx1"/>
                </a:solidFill>
                <a:effectLst/>
                <a:latin typeface="Arial" charset="0"/>
                <a:ea typeface="+mn-ea"/>
                <a:cs typeface="+mn-cs"/>
              </a:rPr>
              <a:t>.</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1.10 Cyclical external quality assurance</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Standard: Institutions should undergo external quality assurance in line with the ESG on a cyclical basis.</a:t>
            </a:r>
            <a:endParaRPr lang="el-GR"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 </a:t>
            </a:r>
            <a:endParaRPr lang="el-GR" sz="1200" kern="1200" dirty="0" smtClean="0">
              <a:solidFill>
                <a:schemeClr val="tx1"/>
              </a:solidFill>
              <a:effectLst/>
              <a:latin typeface="Arial" charset="0"/>
              <a:ea typeface="+mn-ea"/>
              <a:cs typeface="+mn-cs"/>
            </a:endParaRPr>
          </a:p>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40</a:t>
            </a:fld>
            <a:endParaRPr lang="en-GB" dirty="0"/>
          </a:p>
        </p:txBody>
      </p:sp>
    </p:spTree>
    <p:extLst>
      <p:ext uri="{BB962C8B-B14F-4D97-AF65-F5344CB8AC3E}">
        <p14:creationId xmlns:p14="http://schemas.microsoft.com/office/powerpoint/2010/main" val="390355259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41</a:t>
            </a:fld>
            <a:endParaRPr lang="en-GB" dirty="0"/>
          </a:p>
        </p:txBody>
      </p:sp>
    </p:spTree>
    <p:extLst>
      <p:ext uri="{BB962C8B-B14F-4D97-AF65-F5344CB8AC3E}">
        <p14:creationId xmlns:p14="http://schemas.microsoft.com/office/powerpoint/2010/main" val="244619727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ln/>
        </p:spPr>
      </p:sp>
      <p:sp>
        <p:nvSpPr>
          <p:cNvPr id="44034"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B6BF8FC8-4F00-48B3-AE86-45ADD313DA77}" type="slidenum">
              <a:rPr lang="en-GB" smtClean="0"/>
              <a:pPr>
                <a:defRPr/>
              </a:pPr>
              <a:t>42</a:t>
            </a:fld>
            <a:endParaRPr lang="en-GB" dirty="0"/>
          </a:p>
        </p:txBody>
      </p:sp>
    </p:spTree>
    <p:extLst>
      <p:ext uri="{BB962C8B-B14F-4D97-AF65-F5344CB8AC3E}">
        <p14:creationId xmlns:p14="http://schemas.microsoft.com/office/powerpoint/2010/main" val="16581412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a:defRPr/>
            </a:pPr>
            <a:fld id="{2DEC9DFE-A819-4B39-8397-8B18CA341589}" type="slidenum">
              <a:rPr lang="en-GB" smtClean="0"/>
              <a:pPr>
                <a:defRPr/>
              </a:pPr>
              <a:t>43</a:t>
            </a:fld>
            <a:endParaRPr lang="en-GB" dirty="0"/>
          </a:p>
        </p:txBody>
      </p:sp>
    </p:spTree>
    <p:extLst>
      <p:ext uri="{BB962C8B-B14F-4D97-AF65-F5344CB8AC3E}">
        <p14:creationId xmlns:p14="http://schemas.microsoft.com/office/powerpoint/2010/main" val="16763125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44</a:t>
            </a:fld>
            <a:endParaRPr lang="en-GB" dirty="0"/>
          </a:p>
        </p:txBody>
      </p:sp>
    </p:spTree>
    <p:extLst>
      <p:ext uri="{BB962C8B-B14F-4D97-AF65-F5344CB8AC3E}">
        <p14:creationId xmlns:p14="http://schemas.microsoft.com/office/powerpoint/2010/main" val="244619727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45</a:t>
            </a:fld>
            <a:endParaRPr lang="en-GB" dirty="0"/>
          </a:p>
        </p:txBody>
      </p:sp>
    </p:spTree>
    <p:extLst>
      <p:ext uri="{BB962C8B-B14F-4D97-AF65-F5344CB8AC3E}">
        <p14:creationId xmlns:p14="http://schemas.microsoft.com/office/powerpoint/2010/main" val="2513171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46</a:t>
            </a:fld>
            <a:endParaRPr lang="en-GB" dirty="0"/>
          </a:p>
        </p:txBody>
      </p:sp>
    </p:spTree>
    <p:extLst>
      <p:ext uri="{BB962C8B-B14F-4D97-AF65-F5344CB8AC3E}">
        <p14:creationId xmlns:p14="http://schemas.microsoft.com/office/powerpoint/2010/main" val="224993349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47</a:t>
            </a:fld>
            <a:endParaRPr lang="en-GB" dirty="0"/>
          </a:p>
        </p:txBody>
      </p:sp>
    </p:spTree>
    <p:extLst>
      <p:ext uri="{BB962C8B-B14F-4D97-AF65-F5344CB8AC3E}">
        <p14:creationId xmlns:p14="http://schemas.microsoft.com/office/powerpoint/2010/main" val="222008820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48</a:t>
            </a:fld>
            <a:endParaRPr lang="en-GB" dirty="0"/>
          </a:p>
        </p:txBody>
      </p:sp>
    </p:spTree>
    <p:extLst>
      <p:ext uri="{BB962C8B-B14F-4D97-AF65-F5344CB8AC3E}">
        <p14:creationId xmlns:p14="http://schemas.microsoft.com/office/powerpoint/2010/main" val="78289971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49</a:t>
            </a:fld>
            <a:endParaRPr lang="en-GB" dirty="0"/>
          </a:p>
        </p:txBody>
      </p:sp>
    </p:spTree>
    <p:extLst>
      <p:ext uri="{BB962C8B-B14F-4D97-AF65-F5344CB8AC3E}">
        <p14:creationId xmlns:p14="http://schemas.microsoft.com/office/powerpoint/2010/main" val="2054253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5</a:t>
            </a:fld>
            <a:endParaRPr lang="en-GB" dirty="0"/>
          </a:p>
        </p:txBody>
      </p:sp>
    </p:spTree>
    <p:extLst>
      <p:ext uri="{BB962C8B-B14F-4D97-AF65-F5344CB8AC3E}">
        <p14:creationId xmlns:p14="http://schemas.microsoft.com/office/powerpoint/2010/main" val="65545309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50</a:t>
            </a:fld>
            <a:endParaRPr lang="en-GB" dirty="0"/>
          </a:p>
        </p:txBody>
      </p:sp>
    </p:spTree>
    <p:extLst>
      <p:ext uri="{BB962C8B-B14F-4D97-AF65-F5344CB8AC3E}">
        <p14:creationId xmlns:p14="http://schemas.microsoft.com/office/powerpoint/2010/main" val="178834959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51</a:t>
            </a:fld>
            <a:endParaRPr lang="en-GB" dirty="0"/>
          </a:p>
        </p:txBody>
      </p:sp>
    </p:spTree>
    <p:extLst>
      <p:ext uri="{BB962C8B-B14F-4D97-AF65-F5344CB8AC3E}">
        <p14:creationId xmlns:p14="http://schemas.microsoft.com/office/powerpoint/2010/main" val="40788632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52</a:t>
            </a:fld>
            <a:endParaRPr lang="en-GB" dirty="0"/>
          </a:p>
        </p:txBody>
      </p:sp>
    </p:spTree>
    <p:extLst>
      <p:ext uri="{BB962C8B-B14F-4D97-AF65-F5344CB8AC3E}">
        <p14:creationId xmlns:p14="http://schemas.microsoft.com/office/powerpoint/2010/main" val="26242523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53</a:t>
            </a:fld>
            <a:endParaRPr lang="en-GB" dirty="0"/>
          </a:p>
        </p:txBody>
      </p:sp>
    </p:spTree>
    <p:extLst>
      <p:ext uri="{BB962C8B-B14F-4D97-AF65-F5344CB8AC3E}">
        <p14:creationId xmlns:p14="http://schemas.microsoft.com/office/powerpoint/2010/main" val="25798673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54</a:t>
            </a:fld>
            <a:endParaRPr lang="en-GB" dirty="0"/>
          </a:p>
        </p:txBody>
      </p:sp>
    </p:spTree>
    <p:extLst>
      <p:ext uri="{BB962C8B-B14F-4D97-AF65-F5344CB8AC3E}">
        <p14:creationId xmlns:p14="http://schemas.microsoft.com/office/powerpoint/2010/main" val="1687360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smtClean="0">
                <a:solidFill>
                  <a:schemeClr val="tx1"/>
                </a:solidFill>
                <a:latin typeface="Arial" charset="0"/>
                <a:ea typeface="+mn-ea"/>
                <a:cs typeface="+mn-cs"/>
              </a:rPr>
              <a:t>Στο Ανακοινωθέν του Βερολίνου της 19ης Σεπτεμβρίου 2003, οι Υπουργοί των κρατών που συνυπέγραψαν την Διαδικασία της </a:t>
            </a:r>
            <a:r>
              <a:rPr lang="el-GR" sz="1200" b="0" i="0" u="none" strike="noStrike" kern="1200" baseline="0" dirty="0" err="1" smtClean="0">
                <a:solidFill>
                  <a:schemeClr val="tx1"/>
                </a:solidFill>
                <a:latin typeface="Arial" charset="0"/>
                <a:ea typeface="+mn-ea"/>
                <a:cs typeface="+mn-cs"/>
              </a:rPr>
              <a:t>Μπολώνια</a:t>
            </a:r>
            <a:r>
              <a:rPr lang="el-GR" sz="1200" b="0" i="0" u="none" strike="noStrike" kern="1200" baseline="0" dirty="0" smtClean="0">
                <a:solidFill>
                  <a:schemeClr val="tx1"/>
                </a:solidFill>
                <a:latin typeface="Arial" charset="0"/>
                <a:ea typeface="+mn-ea"/>
                <a:cs typeface="+mn-cs"/>
              </a:rPr>
              <a:t> κάλεσαν το </a:t>
            </a:r>
            <a:r>
              <a:rPr lang="el-GR" sz="1200" b="0" i="1" u="none" strike="noStrike" kern="1200" baseline="0" dirty="0" smtClean="0">
                <a:solidFill>
                  <a:schemeClr val="tx1"/>
                </a:solidFill>
                <a:latin typeface="Arial" charset="0"/>
                <a:ea typeface="+mn-ea"/>
                <a:cs typeface="+mn-cs"/>
              </a:rPr>
              <a:t>Ευρωπαϊκό Δίκτυο για την Διασφάλιση της Ποιότητας στην Ανώτατη Εκπαίδευση </a:t>
            </a:r>
            <a:r>
              <a:rPr lang="el-GR" sz="1200" b="0" i="0" u="none" strike="noStrike" kern="1200" baseline="0" dirty="0" smtClean="0">
                <a:solidFill>
                  <a:schemeClr val="tx1"/>
                </a:solidFill>
                <a:latin typeface="Arial" charset="0"/>
                <a:ea typeface="+mn-ea"/>
                <a:cs typeface="+mn-cs"/>
              </a:rPr>
              <a:t>(ENQA) να διαμορφώσει, «μέσω των μελών του, σε συνεργασία με την ΕUA, την EURASHE και την ESIB,» «ένα κοινά αποδεκτό σύνολο αρχών, διαδικασιών και κατευθυντήριων οδηγιών για την διασφάλιση της ποιότητας» και να «εξετάσει τρόπους κατοχύρωσης ενός συστήματος αξιολόγησης ή/και πιστοποίησης από ομολόγους κατάλληλου για Αρχές ή όργανα διασφάλισης ποιότητας, και να υποβάλει σχετική εισήγηση το 2005 στους Υπουργούς μέσω της Ομάδας Παρακολούθησης της </a:t>
            </a:r>
            <a:r>
              <a:rPr lang="el-GR" sz="1200" b="0" i="0" u="none" strike="noStrike" kern="1200" baseline="0" dirty="0" err="1" smtClean="0">
                <a:solidFill>
                  <a:schemeClr val="tx1"/>
                </a:solidFill>
                <a:latin typeface="Arial" charset="0"/>
                <a:ea typeface="+mn-ea"/>
                <a:cs typeface="+mn-cs"/>
              </a:rPr>
              <a:t>Μπολώνια</a:t>
            </a:r>
            <a:r>
              <a:rPr lang="el-GR" sz="1200" b="0" i="0" u="none" strike="noStrike" kern="1200" baseline="0" dirty="0" smtClean="0">
                <a:solidFill>
                  <a:schemeClr val="tx1"/>
                </a:solidFill>
                <a:latin typeface="Arial" charset="0"/>
                <a:ea typeface="+mn-ea"/>
                <a:cs typeface="+mn-cs"/>
              </a:rPr>
              <a:t>.» Οι Υπουργοί ζήτησαν επίσης από την ENQA να λάβει σοβαρά </a:t>
            </a:r>
            <a:r>
              <a:rPr lang="el-GR" sz="1200" b="0" i="0" u="none" strike="noStrike" kern="1200" baseline="0" dirty="0" err="1" smtClean="0">
                <a:solidFill>
                  <a:schemeClr val="tx1"/>
                </a:solidFill>
                <a:latin typeface="Arial" charset="0"/>
                <a:ea typeface="+mn-ea"/>
                <a:cs typeface="+mn-cs"/>
              </a:rPr>
              <a:t>υπ’όψη</a:t>
            </a:r>
            <a:r>
              <a:rPr lang="el-GR" sz="1200" b="0" i="0" u="none" strike="noStrike" kern="1200" baseline="0" dirty="0" smtClean="0">
                <a:solidFill>
                  <a:schemeClr val="tx1"/>
                </a:solidFill>
                <a:latin typeface="Arial" charset="0"/>
                <a:ea typeface="+mn-ea"/>
                <a:cs typeface="+mn-cs"/>
              </a:rPr>
              <a:t> «την πείρα άλλων οργανισμών και δικτύων διασφάλισης ποιότητας»</a:t>
            </a:r>
            <a:r>
              <a:rPr lang="en-US" sz="1200" b="0" i="0" u="none" strike="noStrike" kern="1200" baseline="0" dirty="0" smtClean="0">
                <a:solidFill>
                  <a:schemeClr val="tx1"/>
                </a:solidFill>
                <a:latin typeface="Arial" charset="0"/>
                <a:ea typeface="+mn-ea"/>
                <a:cs typeface="+mn-cs"/>
              </a:rPr>
              <a:t>The ESG are a set of standards and guidelines for internal and external quality assurance to evaluate the processes in practice. </a:t>
            </a:r>
          </a:p>
          <a:p>
            <a:r>
              <a:rPr lang="en-US" sz="1200" b="0" i="0" u="none" strike="noStrike" kern="1200" baseline="0" dirty="0" smtClean="0">
                <a:solidFill>
                  <a:schemeClr val="tx1"/>
                </a:solidFill>
                <a:latin typeface="Arial" charset="0"/>
                <a:ea typeface="+mn-ea"/>
                <a:cs typeface="+mn-cs"/>
              </a:rPr>
              <a:t>2009 </a:t>
            </a:r>
            <a:r>
              <a:rPr lang="el-GR" sz="1200" b="0" i="0" u="none" strike="noStrike" kern="1200" baseline="0" dirty="0" smtClean="0">
                <a:solidFill>
                  <a:schemeClr val="tx1"/>
                </a:solidFill>
                <a:latin typeface="Arial" charset="0"/>
                <a:ea typeface="+mn-ea"/>
                <a:cs typeface="+mn-cs"/>
              </a:rPr>
              <a:t>Πρώτη Έκδοση</a:t>
            </a:r>
          </a:p>
          <a:p>
            <a:r>
              <a:rPr lang="el-GR" sz="1200" b="0" i="0" u="none" strike="noStrike" kern="1200" baseline="0" dirty="0" smtClean="0">
                <a:solidFill>
                  <a:schemeClr val="tx1"/>
                </a:solidFill>
                <a:latin typeface="Arial" charset="0"/>
                <a:ea typeface="+mn-ea"/>
                <a:cs typeface="+mn-cs"/>
              </a:rPr>
              <a:t>2014 Αναθεώρηση</a:t>
            </a:r>
          </a:p>
          <a:p>
            <a:endParaRPr lang="en-US" sz="1200" b="0" i="0" u="none" strike="noStrike" kern="1200" baseline="0" dirty="0" smtClean="0">
              <a:solidFill>
                <a:schemeClr val="tx1"/>
              </a:solidFill>
              <a:latin typeface="Arial" charset="0"/>
              <a:ea typeface="+mn-ea"/>
              <a:cs typeface="+mn-cs"/>
            </a:endParaRPr>
          </a:p>
          <a:p>
            <a:r>
              <a:rPr lang="en-US" sz="1200" b="0" i="0" u="none" strike="noStrike" kern="1200" baseline="0" dirty="0" smtClean="0">
                <a:solidFill>
                  <a:schemeClr val="tx1"/>
                </a:solidFill>
                <a:latin typeface="Arial" charset="0"/>
                <a:ea typeface="+mn-ea"/>
                <a:cs typeface="+mn-cs"/>
              </a:rPr>
              <a:t>The ESG are not as such standards</a:t>
            </a:r>
            <a:r>
              <a:rPr lang="el-GR" sz="1200" b="0" i="0" u="none" strike="noStrike" kern="1200" baseline="0" dirty="0" smtClean="0">
                <a:solidFill>
                  <a:schemeClr val="tx1"/>
                </a:solidFill>
                <a:latin typeface="Arial" charset="0"/>
                <a:ea typeface="+mn-ea"/>
                <a:cs typeface="+mn-cs"/>
              </a:rPr>
              <a:t> </a:t>
            </a:r>
            <a:br>
              <a:rPr lang="el-GR" sz="1200" b="0" i="0" u="none" strike="noStrike" kern="1200" baseline="0" dirty="0" smtClean="0">
                <a:solidFill>
                  <a:schemeClr val="tx1"/>
                </a:solidFill>
                <a:latin typeface="Arial" charset="0"/>
                <a:ea typeface="+mn-ea"/>
                <a:cs typeface="+mn-cs"/>
              </a:rPr>
            </a:br>
            <a:r>
              <a:rPr lang="en-US" sz="1200" b="0" i="0" u="none" strike="noStrike" kern="1200" baseline="0" dirty="0" smtClean="0">
                <a:solidFill>
                  <a:schemeClr val="tx1"/>
                </a:solidFill>
                <a:latin typeface="Arial" charset="0"/>
                <a:ea typeface="+mn-ea"/>
                <a:cs typeface="+mn-cs"/>
              </a:rPr>
              <a:t>for quality, nor do they prescribe how these processes could be designed, but they</a:t>
            </a:r>
          </a:p>
          <a:p>
            <a:r>
              <a:rPr lang="en-US" sz="1200" b="0" i="0" u="none" strike="noStrike" kern="1200" baseline="0" dirty="0" smtClean="0">
                <a:solidFill>
                  <a:schemeClr val="tx1"/>
                </a:solidFill>
                <a:latin typeface="Arial" charset="0"/>
                <a:ea typeface="+mn-ea"/>
                <a:cs typeface="+mn-cs"/>
              </a:rPr>
              <a:t>provide guidance, covering the areas, which are vital for successful quality provision</a:t>
            </a:r>
          </a:p>
          <a:p>
            <a:r>
              <a:rPr lang="en-GB" sz="1200" b="0" i="0" u="none" strike="noStrike" kern="1200" baseline="0" dirty="0" smtClean="0">
                <a:solidFill>
                  <a:schemeClr val="tx1"/>
                </a:solidFill>
                <a:latin typeface="Arial" charset="0"/>
                <a:ea typeface="+mn-ea"/>
                <a:cs typeface="+mn-cs"/>
              </a:rPr>
              <a:t>of higher education.</a:t>
            </a:r>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6</a:t>
            </a:fld>
            <a:endParaRPr lang="en-GB" dirty="0"/>
          </a:p>
        </p:txBody>
      </p:sp>
    </p:spTree>
    <p:extLst>
      <p:ext uri="{BB962C8B-B14F-4D97-AF65-F5344CB8AC3E}">
        <p14:creationId xmlns:p14="http://schemas.microsoft.com/office/powerpoint/2010/main" val="1517766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latin typeface="Calibri" panose="020F0502020204030204" pitchFamily="34" charset="0"/>
              </a:rPr>
              <a:t>Η διαφοροποίηση των μαθησιακών αποτελεσμάτων σε </a:t>
            </a:r>
            <a:r>
              <a:rPr lang="el-GR" dirty="0" smtClean="0">
                <a:solidFill>
                  <a:schemeClr val="tx2"/>
                </a:solidFill>
                <a:latin typeface="Calibri" panose="020F0502020204030204" pitchFamily="34" charset="0"/>
              </a:rPr>
              <a:t>γνώσεις, δεξιότητες και ικανότητες </a:t>
            </a:r>
            <a:r>
              <a:rPr lang="el-GR" dirty="0" smtClean="0">
                <a:latin typeface="Calibri" panose="020F0502020204030204" pitchFamily="34" charset="0"/>
              </a:rPr>
              <a:t>βοηθά στη σαφή δόμηση περιγραφικών δεικτών και στην ευκολότερη κατηγοριοποίηση των επιπέδων προσόντων. </a:t>
            </a:r>
          </a:p>
          <a:p>
            <a:pPr>
              <a:spcBef>
                <a:spcPts val="600"/>
              </a:spcBef>
            </a:pPr>
            <a:r>
              <a:rPr lang="el-GR" baseline="30000" dirty="0" smtClean="0">
                <a:latin typeface="Calibri" panose="020F0502020204030204" pitchFamily="34" charset="0"/>
              </a:rPr>
              <a:t>5 </a:t>
            </a:r>
            <a:r>
              <a:rPr lang="el-GR" dirty="0" smtClean="0">
                <a:latin typeface="Calibri" panose="020F0502020204030204" pitchFamily="34" charset="0"/>
              </a:rPr>
              <a:t>Με τον όρο </a:t>
            </a:r>
            <a:r>
              <a:rPr lang="el-GR" b="1" dirty="0" smtClean="0">
                <a:solidFill>
                  <a:schemeClr val="tx2"/>
                </a:solidFill>
                <a:latin typeface="Calibri" panose="020F0502020204030204" pitchFamily="34" charset="0"/>
              </a:rPr>
              <a:t>«γνώσεις» </a:t>
            </a:r>
            <a:r>
              <a:rPr lang="el-GR" dirty="0" smtClean="0">
                <a:latin typeface="Calibri" panose="020F0502020204030204" pitchFamily="34" charset="0"/>
              </a:rPr>
              <a:t>νοείται το αποτέλεσμα της αφομοίωσης πληροφοριών μέσω της μάθησης. Οι γνώσεις είναι το σώμα θετικών στοιχείων, αρχών, θεωριών και πρακτικών που σχετίζεται με ένα πεδίο σπουδής ή εργασίας. Οι γνώσεις χαρακτηρίζονται ως </a:t>
            </a:r>
            <a:r>
              <a:rPr lang="el-GR" b="1" dirty="0" smtClean="0">
                <a:solidFill>
                  <a:schemeClr val="tx2"/>
                </a:solidFill>
                <a:latin typeface="Calibri" panose="020F0502020204030204" pitchFamily="34" charset="0"/>
              </a:rPr>
              <a:t>θεωρητικές ή/ και αντικειμενικές.</a:t>
            </a:r>
            <a:endParaRPr lang="en-GB" b="1" dirty="0" smtClean="0">
              <a:solidFill>
                <a:schemeClr val="tx2"/>
              </a:solidFill>
              <a:latin typeface="Calibri" panose="020F0502020204030204" pitchFamily="34" charset="0"/>
            </a:endParaRPr>
          </a:p>
          <a:p>
            <a:pPr>
              <a:spcBef>
                <a:spcPts val="600"/>
              </a:spcBef>
            </a:pPr>
            <a:r>
              <a:rPr lang="el-GR" baseline="30000" dirty="0" smtClean="0">
                <a:latin typeface="Calibri" panose="020F0502020204030204" pitchFamily="34" charset="0"/>
              </a:rPr>
              <a:t>6 </a:t>
            </a:r>
            <a:r>
              <a:rPr lang="el-GR" dirty="0" smtClean="0">
                <a:latin typeface="Calibri" panose="020F0502020204030204" pitchFamily="34" charset="0"/>
              </a:rPr>
              <a:t>Με τον όρο </a:t>
            </a:r>
            <a:r>
              <a:rPr lang="el-GR" dirty="0" smtClean="0">
                <a:solidFill>
                  <a:srgbClr val="FF0000"/>
                </a:solidFill>
                <a:latin typeface="Calibri" panose="020F0502020204030204" pitchFamily="34" charset="0"/>
              </a:rPr>
              <a:t>«δεξιότητες» </a:t>
            </a:r>
            <a:r>
              <a:rPr lang="el-GR" dirty="0" smtClean="0">
                <a:latin typeface="Calibri" panose="020F0502020204030204" pitchFamily="34" charset="0"/>
              </a:rPr>
              <a:t>νοείται η ικανότητα εφαρμογής γνώσεων και αξιοποίησης τεχνογνωσίας για την εκπλήρωση εργασιών και την επίλυση προβλημάτων. Οι δεξιότητες περιγράφονται ως </a:t>
            </a:r>
            <a:r>
              <a:rPr lang="el-GR" dirty="0" smtClean="0">
                <a:solidFill>
                  <a:srgbClr val="FF0000"/>
                </a:solidFill>
                <a:latin typeface="Calibri" panose="020F0502020204030204" pitchFamily="34" charset="0"/>
              </a:rPr>
              <a:t>νοητικές</a:t>
            </a:r>
            <a:r>
              <a:rPr lang="el-GR" dirty="0" smtClean="0">
                <a:latin typeface="Calibri" panose="020F0502020204030204" pitchFamily="34" charset="0"/>
              </a:rPr>
              <a:t> (χρήση λογικής, διαισθητικής και δημιουργικής σκέψης) και </a:t>
            </a:r>
            <a:r>
              <a:rPr lang="el-GR" dirty="0" smtClean="0">
                <a:solidFill>
                  <a:srgbClr val="FF0000"/>
                </a:solidFill>
                <a:latin typeface="Calibri" panose="020F0502020204030204" pitchFamily="34" charset="0"/>
              </a:rPr>
              <a:t>πρακτικές</a:t>
            </a:r>
            <a:r>
              <a:rPr lang="el-GR" dirty="0" smtClean="0">
                <a:latin typeface="Calibri" panose="020F0502020204030204" pitchFamily="34" charset="0"/>
              </a:rPr>
              <a:t> (αφορούν τη χειρονακτική επιδεξιότητα και τη χρήση μεθόδων, υλικών, εργαλείων και οργάνων)</a:t>
            </a:r>
            <a:endParaRPr lang="en-GB" dirty="0" smtClean="0">
              <a:latin typeface="Calibri" panose="020F0502020204030204" pitchFamily="34" charset="0"/>
            </a:endParaRPr>
          </a:p>
          <a:p>
            <a:pPr>
              <a:spcBef>
                <a:spcPts val="600"/>
              </a:spcBef>
            </a:pPr>
            <a:r>
              <a:rPr lang="el-GR" baseline="30000" dirty="0" smtClean="0">
                <a:latin typeface="Calibri" panose="020F0502020204030204" pitchFamily="34" charset="0"/>
              </a:rPr>
              <a:t>7 </a:t>
            </a:r>
            <a:r>
              <a:rPr lang="el-GR" dirty="0" smtClean="0">
                <a:latin typeface="Calibri" panose="020F0502020204030204" pitchFamily="34" charset="0"/>
              </a:rPr>
              <a:t>Με τον όρο </a:t>
            </a:r>
            <a:r>
              <a:rPr lang="el-GR" b="1" dirty="0" smtClean="0">
                <a:solidFill>
                  <a:srgbClr val="008000"/>
                </a:solidFill>
                <a:latin typeface="Calibri" panose="020F0502020204030204" pitchFamily="34" charset="0"/>
              </a:rPr>
              <a:t>«ικανότητες» </a:t>
            </a:r>
            <a:r>
              <a:rPr lang="el-GR" dirty="0" smtClean="0">
                <a:latin typeface="Calibri" panose="020F0502020204030204" pitchFamily="34" charset="0"/>
              </a:rPr>
              <a:t>νοείται η αποδεδειγμένη επάρκεια στη χρήση γνώσεων, δεξιοτήτων και προσωπικών, κοινωνικών ή/και μεθοδολογικών δυνατοτήτων σε περιστάσεις εργασίας ή σπουδών και στην επαγγελματική ή/ και προσωπική ανέλιξη. Η περιγραφή ως προς τις «ικανότητες» αφορά </a:t>
            </a:r>
            <a:r>
              <a:rPr lang="el-GR" b="1" dirty="0" smtClean="0">
                <a:solidFill>
                  <a:srgbClr val="008000"/>
                </a:solidFill>
                <a:latin typeface="Calibri" panose="020F0502020204030204" pitchFamily="34" charset="0"/>
              </a:rPr>
              <a:t>την υπευθυνότητα και την αυτονομία.</a:t>
            </a:r>
            <a:endParaRPr lang="en-GB" dirty="0" smtClean="0">
              <a:latin typeface="Calibri" panose="020F0502020204030204" pitchFamily="34" charset="0"/>
            </a:endParaRPr>
          </a:p>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7</a:t>
            </a:fld>
            <a:endParaRPr lang="en-GB" dirty="0"/>
          </a:p>
        </p:txBody>
      </p:sp>
    </p:spTree>
    <p:extLst>
      <p:ext uri="{BB962C8B-B14F-4D97-AF65-F5344CB8AC3E}">
        <p14:creationId xmlns:p14="http://schemas.microsoft.com/office/powerpoint/2010/main" val="19197650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http://www.nqf.gov.gr/Portals/0/%CE%91%CE%BD%CE%AC%CF%80%CF%84%CF%85%CE%BE%CE%B7_%CE%95%CE%A0%CE%A0_%CE%91%CE%BD%CF%8E%CF%84%CE%B1%CF%84%CE%B7_%CE%95%CE%BA%CF%80%CE%B1%CE%AF%CE%B4%CE%B5%CF%85%CF%83%CE%B7.PDF</a:t>
            </a:r>
          </a:p>
          <a:p>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8</a:t>
            </a:fld>
            <a:endParaRPr lang="en-GB" dirty="0"/>
          </a:p>
        </p:txBody>
      </p:sp>
    </p:spTree>
    <p:extLst>
      <p:ext uri="{BB962C8B-B14F-4D97-AF65-F5344CB8AC3E}">
        <p14:creationId xmlns:p14="http://schemas.microsoft.com/office/powerpoint/2010/main" val="3519115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t>Γνώσεις</a:t>
            </a:r>
            <a:r>
              <a:rPr lang="el-GR" baseline="0" dirty="0" smtClean="0"/>
              <a:t> και δεξιότητες σε επιχειρησιακές επικοινωνίας     Χωρίς μαθήματα νέων τεχνολογιών και νέων τάσεων στις επικοινωνίες</a:t>
            </a:r>
          </a:p>
          <a:p>
            <a:endParaRPr lang="el-GR" baseline="0" dirty="0" smtClean="0"/>
          </a:p>
          <a:p>
            <a:r>
              <a:rPr lang="el-GR" baseline="0" dirty="0" smtClean="0"/>
              <a:t>Αναλάβουν δραστηριότητες σε διεθνές επίπεδο    </a:t>
            </a:r>
            <a:r>
              <a:rPr lang="el-GR" baseline="0" dirty="0" smtClean="0">
                <a:sym typeface="Wingdings" panose="05000000000000000000" pitchFamily="2" charset="2"/>
              </a:rPr>
              <a:t> όλα τα μαθήματα στα ελληνικά / περιορισμένη κινητικότητα / μη συμμετοχή επισκεπτών καθηγητών / χωρίς επαφές με άλλα πανεπιστήμια</a:t>
            </a:r>
          </a:p>
          <a:p>
            <a:endParaRPr lang="el-GR" baseline="0" dirty="0" smtClean="0">
              <a:sym typeface="Wingdings" panose="05000000000000000000" pitchFamily="2" charset="2"/>
            </a:endParaRPr>
          </a:p>
          <a:p>
            <a:r>
              <a:rPr lang="el-GR" baseline="0" dirty="0" smtClean="0">
                <a:sym typeface="Wingdings" panose="05000000000000000000" pitchFamily="2" charset="2"/>
              </a:rPr>
              <a:t>Μπορούν να αξιολογήσουν κριτικά / κριτική σκέψη  η αξιολόγηση αποκλειστικά με εξετάσεις / απουσία ομαδικών εργασιών </a:t>
            </a:r>
            <a:r>
              <a:rPr lang="el-GR" baseline="0" dirty="0" smtClean="0"/>
              <a:t> </a:t>
            </a:r>
            <a:endParaRPr lang="el-GR" dirty="0"/>
          </a:p>
        </p:txBody>
      </p:sp>
      <p:sp>
        <p:nvSpPr>
          <p:cNvPr id="4" name="Slide Number Placeholder 3"/>
          <p:cNvSpPr>
            <a:spLocks noGrp="1"/>
          </p:cNvSpPr>
          <p:nvPr>
            <p:ph type="sldNum" sz="quarter" idx="10"/>
          </p:nvPr>
        </p:nvSpPr>
        <p:spPr/>
        <p:txBody>
          <a:bodyPr/>
          <a:lstStyle/>
          <a:p>
            <a:pPr>
              <a:defRPr/>
            </a:pPr>
            <a:fld id="{2DEC9DFE-A819-4B39-8397-8B18CA341589}" type="slidenum">
              <a:rPr lang="en-GB" smtClean="0"/>
              <a:pPr>
                <a:defRPr/>
              </a:pPr>
              <a:t>9</a:t>
            </a:fld>
            <a:endParaRPr lang="en-GB" dirty="0"/>
          </a:p>
        </p:txBody>
      </p:sp>
    </p:spTree>
    <p:extLst>
      <p:ext uri="{BB962C8B-B14F-4D97-AF65-F5344CB8AC3E}">
        <p14:creationId xmlns:p14="http://schemas.microsoft.com/office/powerpoint/2010/main" val="295483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8BCACA7-F9BC-4891-8816-4DB9FF5FE7CC}" type="slidenum">
              <a:rPr lang="en-GB"/>
              <a:pPr>
                <a:defRPr/>
              </a:pPr>
              <a:t>‹#›</a:t>
            </a:fld>
            <a:endParaRPr lang="en-GB" dirty="0"/>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B7DEB48-A08E-4948-BE42-40336D6FE900}" type="slidenum">
              <a:rPr lang="en-GB"/>
              <a:pPr>
                <a:defRPr/>
              </a:pPr>
              <a:t>‹#›</a:t>
            </a:fld>
            <a:endParaRPr lang="en-GB" dirty="0"/>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891453A-37C4-4F21-A2F3-E77D507A7A58}" type="slidenum">
              <a:rPr lang="en-GB"/>
              <a:pPr>
                <a:defRPr/>
              </a:pPr>
              <a:t>‹#›</a:t>
            </a:fld>
            <a:endParaRPr lang="en-GB" dirty="0"/>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BD581CB-0D27-4E75-A520-A8C4831FB7E2}" type="slidenum">
              <a:rPr lang="en-GB"/>
              <a:pPr>
                <a:defRPr/>
              </a:pPr>
              <a:t>‹#›</a:t>
            </a:fld>
            <a:endParaRPr lang="en-GB" dirty="0"/>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D226DBD-F5E4-4B7D-BAF2-E769452EC170}" type="slidenum">
              <a:rPr lang="en-GB"/>
              <a:pPr>
                <a:defRPr/>
              </a:pPr>
              <a:t>‹#›</a:t>
            </a:fld>
            <a:endParaRPr lang="en-GB" dirty="0"/>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2E59A1B-B8B7-47F1-B1BA-BD53837E886F}" type="slidenum">
              <a:rPr lang="en-GB"/>
              <a:pPr>
                <a:defRPr/>
              </a:pPr>
              <a:t>‹#›</a:t>
            </a:fld>
            <a:endParaRPr lang="en-GB" dirty="0"/>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5A7D0E60-6738-4D2B-B4F6-B5E95D6D1552}" type="slidenum">
              <a:rPr lang="en-GB"/>
              <a:pPr>
                <a:defRPr/>
              </a:pPr>
              <a:t>‹#›</a:t>
            </a:fld>
            <a:endParaRPr lang="en-GB" dirty="0"/>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7D496445-27EC-42FB-B93F-D3CBE846E639}" type="slidenum">
              <a:rPr lang="en-GB"/>
              <a:pPr>
                <a:defRPr/>
              </a:pPr>
              <a:t>‹#›</a:t>
            </a:fld>
            <a:endParaRPr lang="en-GB" dirty="0"/>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0010FABC-8AEC-4DF9-90EC-9B8E54298051}" type="slidenum">
              <a:rPr lang="en-GB"/>
              <a:pPr>
                <a:defRPr/>
              </a:pPr>
              <a:t>‹#›</a:t>
            </a:fld>
            <a:endParaRPr lang="en-GB" dirty="0"/>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A3925FC-E1D5-4D30-8D42-6D07ADC30C6E}" type="slidenum">
              <a:rPr lang="en-GB"/>
              <a:pPr>
                <a:defRPr/>
              </a:pPr>
              <a:t>‹#›</a:t>
            </a:fld>
            <a:endParaRPr lang="en-GB" dirty="0"/>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2683CD5-B051-4CFD-B8E7-8919459237F8}" type="slidenum">
              <a:rPr lang="en-GB"/>
              <a:pPr>
                <a:defRPr/>
              </a:pPr>
              <a:t>‹#›</a:t>
            </a:fld>
            <a:endParaRPr lang="en-GB" dirty="0"/>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GB"/>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GB"/>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7875E7AE-9BFD-4A54-8B9C-BD0EA5E61EDB}" type="slidenum">
              <a:rPr lang="en-GB"/>
              <a:pPr>
                <a:defRPr/>
              </a:pPr>
              <a:t>‹#›</a:t>
            </a:fld>
            <a:endParaRPr lang="en-GB" dirty="0"/>
          </a:p>
        </p:txBody>
      </p:sp>
      <p:sp>
        <p:nvSpPr>
          <p:cNvPr id="8" name="Rectangle 7"/>
          <p:cNvSpPr/>
          <p:nvPr userDrawn="1"/>
        </p:nvSpPr>
        <p:spPr>
          <a:xfrm>
            <a:off x="0" y="0"/>
            <a:ext cx="9144000" cy="6926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lang="en-US" dirty="0"/>
          </a:p>
          <a:p>
            <a:pPr algn="r">
              <a:defRPr/>
            </a:pPr>
            <a:r>
              <a:rPr lang="en-US"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HQA</a:t>
            </a:r>
            <a:endParaRPr lang="en-US" dirty="0"/>
          </a:p>
        </p:txBody>
      </p:sp>
      <p:sp>
        <p:nvSpPr>
          <p:cNvPr id="10" name="Rectangle 9"/>
          <p:cNvSpPr/>
          <p:nvPr userDrawn="1"/>
        </p:nvSpPr>
        <p:spPr>
          <a:xfrm>
            <a:off x="2008" y="687627"/>
            <a:ext cx="9144000" cy="28478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200" b="1" spc="50" dirty="0">
                <a:ln w="13500">
                  <a:solidFill>
                    <a:schemeClr val="accent1">
                      <a:shade val="2500"/>
                      <a:alpha val="6500"/>
                    </a:schemeClr>
                  </a:solidFill>
                  <a:prstDash val="solid"/>
                </a:ln>
                <a:solidFill>
                  <a:schemeClr val="bg1"/>
                </a:solidFill>
                <a:effectLst>
                  <a:innerShdw blurRad="50900" dist="38500" dir="13500000">
                    <a:srgbClr val="000000">
                      <a:alpha val="60000"/>
                    </a:srgbClr>
                  </a:innerShdw>
                </a:effectLst>
                <a:latin typeface="Arial Rounded MT Bold" pitchFamily="34" charset="0"/>
                <a:ea typeface="Verdana" pitchFamily="34" charset="0"/>
                <a:cs typeface="Verdana" pitchFamily="34" charset="0"/>
              </a:rPr>
              <a:t>HELLENIC QUALITY ASSURANCE  &amp; ACCREDITATION AGENCY   			            </a:t>
            </a:r>
            <a:r>
              <a:rPr lang="en-US" sz="1400" b="1" spc="50" dirty="0">
                <a:ln w="13500">
                  <a:solidFill>
                    <a:schemeClr val="accent1">
                      <a:shade val="2500"/>
                      <a:alpha val="6500"/>
                    </a:schemeClr>
                  </a:solidFill>
                  <a:prstDash val="solid"/>
                </a:ln>
                <a:solidFill>
                  <a:schemeClr val="bg1"/>
                </a:solidFill>
                <a:effectLst>
                  <a:innerShdw blurRad="50900" dist="38500" dir="13500000">
                    <a:srgbClr val="000000">
                      <a:alpha val="60000"/>
                    </a:srgbClr>
                  </a:innerShdw>
                </a:effectLst>
                <a:latin typeface="Arial Rounded MT Bold" pitchFamily="34" charset="0"/>
                <a:ea typeface="Verdana" pitchFamily="34" charset="0"/>
                <a:cs typeface="Verdana" pitchFamily="34" charset="0"/>
              </a:rPr>
              <a:t>www.hqa.gr</a:t>
            </a:r>
            <a:r>
              <a:rPr lang="en-US" sz="1200" b="1" spc="50" dirty="0">
                <a:ln w="13500">
                  <a:solidFill>
                    <a:schemeClr val="accent1">
                      <a:shade val="2500"/>
                      <a:alpha val="6500"/>
                    </a:schemeClr>
                  </a:solidFill>
                  <a:prstDash val="solid"/>
                </a:ln>
                <a:solidFill>
                  <a:schemeClr val="bg1"/>
                </a:solidFill>
                <a:effectLst>
                  <a:innerShdw blurRad="50900" dist="38500" dir="13500000">
                    <a:srgbClr val="000000">
                      <a:alpha val="60000"/>
                    </a:srgbClr>
                  </a:innerShdw>
                </a:effectLst>
                <a:latin typeface="Arial Rounded MT Bold" pitchFamily="34" charset="0"/>
                <a:ea typeface="Verdana" pitchFamily="34" charset="0"/>
                <a:cs typeface="Verdana" pitchFamily="34" charset="0"/>
              </a:rPr>
              <a:t> </a:t>
            </a:r>
            <a:endParaRPr lang="en-GB" sz="1200" b="1" spc="50" dirty="0">
              <a:ln w="13500">
                <a:solidFill>
                  <a:schemeClr val="accent1">
                    <a:shade val="2500"/>
                    <a:alpha val="6500"/>
                  </a:schemeClr>
                </a:solidFill>
                <a:prstDash val="solid"/>
              </a:ln>
              <a:solidFill>
                <a:schemeClr val="bg1"/>
              </a:solidFill>
              <a:effectLst>
                <a:innerShdw blurRad="50900" dist="38500" dir="13500000">
                  <a:srgbClr val="000000">
                    <a:alpha val="60000"/>
                  </a:srgbClr>
                </a:innerShdw>
              </a:effectLst>
              <a:latin typeface="Arial Rounded MT Bold" pitchFamily="34" charset="0"/>
              <a:ea typeface="Verdana" pitchFamily="34" charset="0"/>
              <a:cs typeface="Verdana" pitchFamily="34" charset="0"/>
            </a:endParaRPr>
          </a:p>
        </p:txBody>
      </p:sp>
      <p:cxnSp>
        <p:nvCxnSpPr>
          <p:cNvPr id="15" name="Straight Connector 14"/>
          <p:cNvCxnSpPr/>
          <p:nvPr userDrawn="1"/>
        </p:nvCxnSpPr>
        <p:spPr>
          <a:xfrm>
            <a:off x="144463" y="1916113"/>
            <a:ext cx="8820150" cy="0"/>
          </a:xfrm>
          <a:prstGeom prst="line">
            <a:avLst/>
          </a:prstGeom>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0" y="6424613"/>
            <a:ext cx="9144000" cy="17938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17" name="Rectangle 16"/>
          <p:cNvSpPr/>
          <p:nvPr userDrawn="1"/>
        </p:nvSpPr>
        <p:spPr>
          <a:xfrm>
            <a:off x="1588" y="6597650"/>
            <a:ext cx="9144000" cy="2873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lang="en-GB" sz="1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a typeface="Verdana" pitchFamily="34" charset="0"/>
              <a:cs typeface="Verdana" pitchFamily="34" charset="0"/>
            </a:endParaRPr>
          </a:p>
        </p:txBody>
      </p:sp>
      <p:cxnSp>
        <p:nvCxnSpPr>
          <p:cNvPr id="21" name="Straight Connector 20"/>
          <p:cNvCxnSpPr/>
          <p:nvPr userDrawn="1"/>
        </p:nvCxnSpPr>
        <p:spPr>
          <a:xfrm>
            <a:off x="1588" y="6597650"/>
            <a:ext cx="9144000" cy="0"/>
          </a:xfrm>
          <a:prstGeom prst="line">
            <a:avLst/>
          </a:prstGeom>
          <a:ln w="31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pic>
        <p:nvPicPr>
          <p:cNvPr id="1035" name="Picture 2" descr="C:\AAA\ADIP\FORMS and LOGOS\Adip Logo only.png"/>
          <p:cNvPicPr>
            <a:picLocks noChangeAspect="1" noChangeArrowheads="1"/>
          </p:cNvPicPr>
          <p:nvPr userDrawn="1"/>
        </p:nvPicPr>
        <p:blipFill>
          <a:blip r:embed="rId13"/>
          <a:srcRect/>
          <a:stretch>
            <a:fillRect/>
          </a:stretch>
        </p:blipFill>
        <p:spPr bwMode="auto">
          <a:xfrm>
            <a:off x="-4763" y="-4763"/>
            <a:ext cx="719138" cy="6969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slow">
    <p:wipe/>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5.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15362" name="Title 8"/>
          <p:cNvSpPr>
            <a:spLocks noGrp="1"/>
          </p:cNvSpPr>
          <p:nvPr>
            <p:ph type="ctrTitle"/>
          </p:nvPr>
        </p:nvSpPr>
        <p:spPr bwMode="auto">
          <a:xfrm>
            <a:off x="685800" y="1976437"/>
            <a:ext cx="7772400" cy="147002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4000" b="1" dirty="0" smtClean="0">
                <a:solidFill>
                  <a:srgbClr val="002060"/>
                </a:solidFill>
                <a:latin typeface="Calibri" pitchFamily="34" charset="0"/>
              </a:rPr>
              <a:t>Αξιολόγηση &amp; </a:t>
            </a:r>
            <a:br>
              <a:rPr lang="el-GR" sz="4000" b="1" dirty="0" smtClean="0">
                <a:solidFill>
                  <a:srgbClr val="002060"/>
                </a:solidFill>
                <a:latin typeface="Calibri" pitchFamily="34" charset="0"/>
              </a:rPr>
            </a:br>
            <a:r>
              <a:rPr lang="el-GR" sz="4000" b="1" dirty="0" smtClean="0">
                <a:solidFill>
                  <a:srgbClr val="002060"/>
                </a:solidFill>
                <a:latin typeface="Calibri" pitchFamily="34" charset="0"/>
              </a:rPr>
              <a:t>Ακαδημαϊκή Πιστοποίηση </a:t>
            </a:r>
            <a:r>
              <a:rPr lang="el-GR" b="1" dirty="0" smtClean="0">
                <a:solidFill>
                  <a:srgbClr val="002060"/>
                </a:solidFill>
                <a:latin typeface="Calibri" pitchFamily="34" charset="0"/>
              </a:rPr>
              <a:t/>
            </a:r>
            <a:br>
              <a:rPr lang="el-GR" b="1" dirty="0" smtClean="0">
                <a:solidFill>
                  <a:srgbClr val="002060"/>
                </a:solidFill>
                <a:latin typeface="Calibri" pitchFamily="34" charset="0"/>
              </a:rPr>
            </a:br>
            <a:r>
              <a:rPr lang="el-GR" sz="2800" b="1" dirty="0" smtClean="0">
                <a:solidFill>
                  <a:srgbClr val="002060"/>
                </a:solidFill>
                <a:latin typeface="Calibri" pitchFamily="34" charset="0"/>
              </a:rPr>
              <a:t>μετά το Ν.4009/11</a:t>
            </a:r>
            <a:endParaRPr lang="en-GB" dirty="0" smtClean="0"/>
          </a:p>
        </p:txBody>
      </p:sp>
      <p:sp>
        <p:nvSpPr>
          <p:cNvPr id="15363" name="Subtitle 9"/>
          <p:cNvSpPr>
            <a:spLocks noGrp="1"/>
          </p:cNvSpPr>
          <p:nvPr>
            <p:ph type="subTitle" idx="1"/>
          </p:nvPr>
        </p:nvSpPr>
        <p:spPr bwMode="auto">
          <a:xfrm>
            <a:off x="1371600" y="4077072"/>
            <a:ext cx="6400800" cy="156172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400" dirty="0" smtClean="0">
                <a:latin typeface="Cambria" panose="02040503050406030204" pitchFamily="18" charset="0"/>
              </a:rPr>
              <a:t>Καθ. Παντελής Υψηλάντης</a:t>
            </a:r>
          </a:p>
          <a:p>
            <a:pPr eaLnBrk="1" hangingPunct="1"/>
            <a:r>
              <a:rPr lang="el-GR" sz="2400" dirty="0" smtClean="0">
                <a:latin typeface="Cambria" panose="02040503050406030204" pitchFamily="18" charset="0"/>
              </a:rPr>
              <a:t>Μέλος της Α.ΔΙ.Π</a:t>
            </a:r>
            <a:endParaRPr lang="en-GB" sz="2400" dirty="0" smtClean="0">
              <a:latin typeface="Cambria" panose="02040503050406030204" pitchFamily="18" charset="0"/>
            </a:endParaRPr>
          </a:p>
        </p:txBody>
      </p:sp>
    </p:spTree>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935596" y="2104888"/>
            <a:ext cx="6984776" cy="4098776"/>
          </a:xfrm>
          <a:prstGeom prst="rect">
            <a:avLst/>
          </a:prstGeom>
        </p:spPr>
      </p:pic>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Αξιολόγηση και Πιστοποίηση στον</a:t>
            </a:r>
            <a:br>
              <a:rPr lang="el-GR" sz="2800" b="1" dirty="0" smtClean="0">
                <a:solidFill>
                  <a:srgbClr val="C00000"/>
                </a:solidFill>
                <a:latin typeface="Calibri" panose="020F0502020204030204" pitchFamily="34" charset="0"/>
                <a:ea typeface="+mn-ea"/>
                <a:cs typeface="+mn-cs"/>
              </a:rPr>
            </a:br>
            <a:r>
              <a:rPr lang="el-GR" sz="2800" b="1" dirty="0" smtClean="0">
                <a:solidFill>
                  <a:srgbClr val="C00000"/>
                </a:solidFill>
                <a:latin typeface="Calibri" panose="020F0502020204030204" pitchFamily="34" charset="0"/>
                <a:ea typeface="+mn-ea"/>
                <a:cs typeface="+mn-cs"/>
              </a:rPr>
              <a:t>Ευρωπαϊκό Χώρο Ανώτατης Εκπαίδευσης Ε.Χ.Α.Ε. </a:t>
            </a:r>
            <a:r>
              <a:rPr lang="el-GR" sz="2800" dirty="0" smtClean="0">
                <a:solidFill>
                  <a:srgbClr val="C00000"/>
                </a:solidFill>
                <a:latin typeface="Calibri" pitchFamily="34" charset="0"/>
              </a:rPr>
              <a:t/>
            </a:r>
            <a:br>
              <a:rPr lang="el-GR" sz="2800" dirty="0" smtClean="0">
                <a:solidFill>
                  <a:srgbClr val="C00000"/>
                </a:solidFill>
                <a:latin typeface="Calibri" pitchFamily="34" charset="0"/>
              </a:rPr>
            </a:br>
            <a:endParaRPr lang="en-GB" sz="2800" dirty="0" smtClean="0">
              <a:solidFill>
                <a:srgbClr val="C00000"/>
              </a:solidFill>
            </a:endParaRPr>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5"/>
            <a:ext cx="8496944" cy="4454103"/>
          </a:xfrm>
        </p:spPr>
        <p:txBody>
          <a:bodyPr/>
          <a:lstStyle/>
          <a:p>
            <a:pPr marL="142875" lvl="1" indent="-357188" defTabSz="806450">
              <a:lnSpc>
                <a:spcPct val="95000"/>
              </a:lnSpc>
              <a:spcBef>
                <a:spcPts val="600"/>
              </a:spcBef>
              <a:buNone/>
            </a:pPr>
            <a:endParaRPr lang="el-GR" sz="2400" dirty="0" smtClean="0">
              <a:latin typeface="Calibri" panose="020F0502020204030204" pitchFamily="34" charset="0"/>
            </a:endParaRPr>
          </a:p>
          <a:p>
            <a:pPr marL="142875" lvl="1" indent="-357188" defTabSz="806450">
              <a:lnSpc>
                <a:spcPct val="95000"/>
              </a:lnSpc>
              <a:spcBef>
                <a:spcPts val="600"/>
              </a:spcBef>
              <a:buNone/>
            </a:pPr>
            <a:endParaRPr lang="el-GR" sz="2400" dirty="0">
              <a:latin typeface="Calibri" panose="020F0502020204030204" pitchFamily="34" charset="0"/>
            </a:endParaRPr>
          </a:p>
          <a:p>
            <a:pPr marL="142875" lvl="1" indent="-357188" defTabSz="806450">
              <a:lnSpc>
                <a:spcPct val="95000"/>
              </a:lnSpc>
              <a:spcBef>
                <a:spcPts val="600"/>
              </a:spcBef>
              <a:buNone/>
            </a:pPr>
            <a:endParaRPr lang="el-GR" sz="2400" dirty="0" smtClean="0">
              <a:latin typeface="Calibri" panose="020F0502020204030204" pitchFamily="34" charset="0"/>
            </a:endParaRPr>
          </a:p>
          <a:p>
            <a:pPr marL="142875" lvl="1" indent="-357188" defTabSz="806450">
              <a:lnSpc>
                <a:spcPct val="95000"/>
              </a:lnSpc>
              <a:spcBef>
                <a:spcPts val="600"/>
              </a:spcBef>
              <a:buNone/>
            </a:pPr>
            <a:endParaRPr lang="el-GR" sz="2400" dirty="0">
              <a:latin typeface="Calibri" panose="020F0502020204030204" pitchFamily="34" charset="0"/>
            </a:endParaRPr>
          </a:p>
          <a:p>
            <a:pPr marL="142875" lvl="1" indent="-357188" defTabSz="806450">
              <a:lnSpc>
                <a:spcPct val="95000"/>
              </a:lnSpc>
              <a:spcBef>
                <a:spcPts val="600"/>
              </a:spcBef>
              <a:buNone/>
            </a:pPr>
            <a:endParaRPr lang="el-GR" sz="2400" dirty="0" smtClean="0">
              <a:latin typeface="Calibri" panose="020F0502020204030204" pitchFamily="34" charset="0"/>
            </a:endParaRPr>
          </a:p>
          <a:p>
            <a:pPr marL="542925" lvl="2" indent="-357188" defTabSz="806450">
              <a:lnSpc>
                <a:spcPct val="95000"/>
              </a:lnSpc>
              <a:spcBef>
                <a:spcPts val="600"/>
              </a:spcBef>
              <a:buNone/>
            </a:pPr>
            <a:endParaRPr lang="el-GR" sz="2400" dirty="0">
              <a:latin typeface="Calibri" panose="020F0502020204030204" pitchFamily="34" charset="0"/>
            </a:endParaRPr>
          </a:p>
        </p:txBody>
      </p:sp>
    </p:spTree>
    <p:extLst>
      <p:ext uri="{BB962C8B-B14F-4D97-AF65-F5344CB8AC3E}">
        <p14:creationId xmlns:p14="http://schemas.microsoft.com/office/powerpoint/2010/main" val="548658716"/>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836712"/>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GB" sz="3400" b="1" dirty="0" smtClean="0">
                <a:solidFill>
                  <a:srgbClr val="C00000"/>
                </a:solidFill>
                <a:latin typeface="Calibri" pitchFamily="34" charset="0"/>
              </a:rPr>
              <a:t>II.  </a:t>
            </a:r>
            <a:r>
              <a:rPr lang="el-GR" sz="3400" b="1" dirty="0" smtClean="0">
                <a:solidFill>
                  <a:srgbClr val="C00000"/>
                </a:solidFill>
                <a:latin typeface="Calibri" pitchFamily="34" charset="0"/>
              </a:rPr>
              <a:t>Πιστοποίηση Εσωτερικού Συστήματος Διασφάλισης Ποιότητας ΑΕΙ</a:t>
            </a:r>
            <a:r>
              <a:rPr lang="el-GR" dirty="0" smtClean="0">
                <a:solidFill>
                  <a:srgbClr val="C00000"/>
                </a:solidFill>
                <a:latin typeface="Calibri" pitchFamily="34" charset="0"/>
              </a:rPr>
              <a:t/>
            </a:r>
            <a:br>
              <a:rPr lang="el-GR" dirty="0" smtClean="0">
                <a:solidFill>
                  <a:srgbClr val="C00000"/>
                </a:solidFill>
                <a:latin typeface="Calibri" pitchFamily="34" charset="0"/>
              </a:rPr>
            </a:br>
            <a:endParaRPr lang="en-GB" dirty="0" smtClean="0">
              <a:solidFill>
                <a:srgbClr val="C00000"/>
              </a:solidFill>
            </a:endParaRPr>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755576" y="2132856"/>
            <a:ext cx="8208912" cy="4248471"/>
          </a:xfrm>
        </p:spPr>
        <p:txBody>
          <a:bodyPr/>
          <a:lstStyle/>
          <a:p>
            <a:r>
              <a:rPr lang="el-GR" dirty="0" smtClean="0">
                <a:solidFill>
                  <a:schemeClr val="tx2">
                    <a:lumMod val="50000"/>
                  </a:schemeClr>
                </a:solidFill>
                <a:latin typeface="Calibri" panose="020F0502020204030204" pitchFamily="34" charset="0"/>
              </a:rPr>
              <a:t>Υλοποίηση Συστημάτων Διασφάλισης Ποιότητας στα ΑΕΙ</a:t>
            </a:r>
            <a:endParaRPr lang="en-GB" dirty="0" smtClean="0">
              <a:solidFill>
                <a:schemeClr val="tx2">
                  <a:lumMod val="50000"/>
                </a:schemeClr>
              </a:solidFill>
              <a:latin typeface="Calibri" panose="020F0502020204030204" pitchFamily="34" charset="0"/>
            </a:endParaRPr>
          </a:p>
          <a:p>
            <a:r>
              <a:rPr lang="el-GR" dirty="0" smtClean="0">
                <a:solidFill>
                  <a:schemeClr val="tx2">
                    <a:lumMod val="50000"/>
                  </a:schemeClr>
                </a:solidFill>
                <a:latin typeface="Calibri" panose="020F0502020204030204" pitchFamily="34" charset="0"/>
              </a:rPr>
              <a:t>Αρχές και </a:t>
            </a:r>
            <a:r>
              <a:rPr lang="el-GR" dirty="0">
                <a:solidFill>
                  <a:schemeClr val="tx2">
                    <a:lumMod val="50000"/>
                  </a:schemeClr>
                </a:solidFill>
                <a:latin typeface="Calibri" panose="020F0502020204030204" pitchFamily="34" charset="0"/>
              </a:rPr>
              <a:t>Κατευθυντήριες </a:t>
            </a:r>
            <a:r>
              <a:rPr lang="el-GR" dirty="0" smtClean="0">
                <a:solidFill>
                  <a:schemeClr val="tx2">
                    <a:lumMod val="50000"/>
                  </a:schemeClr>
                </a:solidFill>
                <a:latin typeface="Calibri" panose="020F0502020204030204" pitchFamily="34" charset="0"/>
              </a:rPr>
              <a:t>Οδηγίες</a:t>
            </a:r>
          </a:p>
          <a:p>
            <a:r>
              <a:rPr lang="el-GR" dirty="0" smtClean="0">
                <a:solidFill>
                  <a:schemeClr val="tx2">
                    <a:lumMod val="50000"/>
                  </a:schemeClr>
                </a:solidFill>
                <a:latin typeface="Calibri" panose="020F0502020204030204" pitchFamily="34" charset="0"/>
              </a:rPr>
              <a:t>Κριτήρια </a:t>
            </a:r>
            <a:r>
              <a:rPr lang="el-GR" dirty="0">
                <a:solidFill>
                  <a:schemeClr val="tx2">
                    <a:lumMod val="50000"/>
                  </a:schemeClr>
                </a:solidFill>
                <a:latin typeface="Calibri" panose="020F0502020204030204" pitchFamily="34" charset="0"/>
              </a:rPr>
              <a:t>Πιστοποίησης</a:t>
            </a:r>
          </a:p>
          <a:p>
            <a:endParaRPr lang="el-GR" dirty="0">
              <a:solidFill>
                <a:schemeClr val="accent5">
                  <a:lumMod val="75000"/>
                </a:schemeClr>
              </a:solidFill>
              <a:latin typeface="Calibri" panose="020F0502020204030204" pitchFamily="34" charset="0"/>
            </a:endParaRPr>
          </a:p>
        </p:txBody>
      </p:sp>
    </p:spTree>
    <p:extLst>
      <p:ext uri="{BB962C8B-B14F-4D97-AF65-F5344CB8AC3E}">
        <p14:creationId xmlns:p14="http://schemas.microsoft.com/office/powerpoint/2010/main" val="542012034"/>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a:solidFill>
                  <a:srgbClr val="C00000"/>
                </a:solidFill>
                <a:latin typeface="Calibri" panose="020F0502020204030204" pitchFamily="34" charset="0"/>
                <a:ea typeface="+mn-ea"/>
                <a:cs typeface="+mn-cs"/>
              </a:rPr>
              <a:t>Εσωτερικά Συστήματα Διασφάλισης Ποιότητας </a:t>
            </a:r>
            <a:r>
              <a:rPr lang="el-GR" sz="2800" b="1" dirty="0" smtClean="0">
                <a:solidFill>
                  <a:srgbClr val="C00000"/>
                </a:solidFill>
                <a:latin typeface="Calibri" panose="020F0502020204030204" pitchFamily="34" charset="0"/>
                <a:ea typeface="+mn-ea"/>
                <a:cs typeface="+mn-cs"/>
              </a:rPr>
              <a:t>ΑΕΙ</a:t>
            </a:r>
            <a:r>
              <a:rPr lang="el-GR" sz="3600" dirty="0">
                <a:solidFill>
                  <a:srgbClr val="C00000"/>
                </a:solidFill>
                <a:latin typeface="Calibri" panose="020F0502020204030204" pitchFamily="34" charset="0"/>
              </a:rPr>
              <a:t> </a:t>
            </a:r>
            <a:r>
              <a:rPr lang="el-GR" sz="2800" dirty="0" smtClean="0">
                <a:solidFill>
                  <a:srgbClr val="C00000"/>
                </a:solidFill>
                <a:latin typeface="Calibri" panose="020F0502020204030204" pitchFamily="34" charset="0"/>
              </a:rPr>
              <a:t>(1/</a:t>
            </a:r>
            <a:r>
              <a:rPr lang="en-US" sz="2800" dirty="0" smtClean="0">
                <a:solidFill>
                  <a:srgbClr val="C00000"/>
                </a:solidFill>
                <a:latin typeface="Calibri" panose="020F0502020204030204" pitchFamily="34" charset="0"/>
              </a:rPr>
              <a:t>4</a:t>
            </a:r>
            <a:r>
              <a:rPr lang="el-GR" sz="2800" dirty="0" smtClean="0">
                <a:solidFill>
                  <a:srgbClr val="C00000"/>
                </a:solidFill>
                <a:latin typeface="Calibri" panose="020F0502020204030204" pitchFamily="34" charset="0"/>
              </a:rPr>
              <a:t>)</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pPr lvl="1">
              <a:lnSpc>
                <a:spcPct val="95000"/>
              </a:lnSpc>
              <a:spcBef>
                <a:spcPts val="600"/>
              </a:spcBef>
              <a:buFont typeface="Wingdings" panose="05000000000000000000" pitchFamily="2" charset="2"/>
              <a:buChar char="§"/>
            </a:pPr>
            <a:r>
              <a:rPr lang="el-GR" sz="2400" dirty="0" smtClean="0">
                <a:latin typeface="Calibri" panose="020F0502020204030204" pitchFamily="34" charset="0"/>
              </a:rPr>
              <a:t>Αναπτύσσονται σε κάθε ΑΕΙ </a:t>
            </a:r>
          </a:p>
          <a:p>
            <a:pPr marL="1162050" lvl="1" indent="7938">
              <a:spcBef>
                <a:spcPts val="0"/>
              </a:spcBef>
              <a:buNone/>
              <a:tabLst>
                <a:tab pos="8245475" algn="l"/>
              </a:tabLst>
            </a:pPr>
            <a:r>
              <a:rPr lang="el-GR" sz="2000" i="1" dirty="0">
                <a:solidFill>
                  <a:srgbClr val="002060"/>
                </a:solidFill>
                <a:latin typeface="Calibri" panose="020F0502020204030204" pitchFamily="34" charset="0"/>
              </a:rPr>
              <a:t>Κάθε ίδρυμα είναι υπεύθυνο για τη </a:t>
            </a:r>
            <a:r>
              <a:rPr lang="el-GR" sz="2000" b="1" i="1" dirty="0">
                <a:solidFill>
                  <a:srgbClr val="002060"/>
                </a:solidFill>
                <a:latin typeface="Calibri" panose="020F0502020204030204" pitchFamily="34" charset="0"/>
              </a:rPr>
              <a:t>διασφάλιση</a:t>
            </a:r>
            <a:r>
              <a:rPr lang="el-GR" sz="2000" i="1" dirty="0">
                <a:solidFill>
                  <a:srgbClr val="002060"/>
                </a:solidFill>
                <a:latin typeface="Calibri" panose="020F0502020204030204" pitchFamily="34" charset="0"/>
              </a:rPr>
              <a:t> και </a:t>
            </a:r>
            <a:r>
              <a:rPr lang="el-GR" sz="2000" b="1" i="1" dirty="0">
                <a:solidFill>
                  <a:srgbClr val="002060"/>
                </a:solidFill>
                <a:latin typeface="Calibri" panose="020F0502020204030204" pitchFamily="34" charset="0"/>
              </a:rPr>
              <a:t>συνεχή βελτίωση της ποιότητας</a:t>
            </a:r>
            <a:r>
              <a:rPr lang="el-GR" sz="2000" i="1" dirty="0">
                <a:solidFill>
                  <a:srgbClr val="002060"/>
                </a:solidFill>
                <a:latin typeface="Calibri" panose="020F0502020204030204" pitchFamily="34" charset="0"/>
              </a:rPr>
              <a:t> του εκπαιδευτικού και ερευνητικού έργου του, </a:t>
            </a:r>
            <a:r>
              <a:rPr lang="el-GR" sz="2000" i="1" dirty="0" smtClean="0">
                <a:solidFill>
                  <a:srgbClr val="002060"/>
                </a:solidFill>
                <a:latin typeface="Calibri" panose="020F0502020204030204" pitchFamily="34" charset="0"/>
              </a:rPr>
              <a:t>..την </a:t>
            </a:r>
            <a:r>
              <a:rPr lang="el-GR" sz="2000" i="1" dirty="0">
                <a:solidFill>
                  <a:srgbClr val="002060"/>
                </a:solidFill>
                <a:latin typeface="Calibri" panose="020F0502020204030204" pitchFamily="34" charset="0"/>
              </a:rPr>
              <a:t>αποτελεσματική λειτουργία και απόδοση των υπηρεσιών του, σύμφωνα με τις διεθνείς πρακτικές, ιδίως εκείνες του </a:t>
            </a:r>
            <a:r>
              <a:rPr lang="el-GR" sz="2000" i="1" dirty="0" smtClean="0">
                <a:solidFill>
                  <a:srgbClr val="002060"/>
                </a:solidFill>
                <a:latin typeface="Calibri" panose="020F0502020204030204" pitchFamily="34" charset="0"/>
              </a:rPr>
              <a:t>ΕΧΑΕ, </a:t>
            </a:r>
            <a:r>
              <a:rPr lang="el-GR" sz="2000" i="1" dirty="0">
                <a:solidFill>
                  <a:srgbClr val="002060"/>
                </a:solidFill>
                <a:latin typeface="Calibri" panose="020F0502020204030204" pitchFamily="34" charset="0"/>
              </a:rPr>
              <a:t>και τις αρχές και κατευθύνσεις της ΑΔΙΠ. </a:t>
            </a:r>
            <a:endParaRPr lang="el-GR" sz="2000" i="1" dirty="0" smtClean="0">
              <a:solidFill>
                <a:srgbClr val="002060"/>
              </a:solidFill>
              <a:latin typeface="Calibri" panose="020F0502020204030204" pitchFamily="34" charset="0"/>
            </a:endParaRPr>
          </a:p>
          <a:p>
            <a:pPr lvl="1">
              <a:lnSpc>
                <a:spcPct val="95000"/>
              </a:lnSpc>
              <a:spcBef>
                <a:spcPts val="600"/>
              </a:spcBef>
              <a:buFont typeface="Wingdings" panose="05000000000000000000" pitchFamily="2" charset="2"/>
              <a:buChar char="§"/>
            </a:pPr>
            <a:r>
              <a:rPr lang="el-GR" sz="2400" dirty="0" smtClean="0">
                <a:latin typeface="Calibri" panose="020F0502020204030204" pitchFamily="34" charset="0"/>
              </a:rPr>
              <a:t>Σύνολο διαδικασιών που </a:t>
            </a:r>
            <a:r>
              <a:rPr lang="el-GR" sz="2400" b="1" dirty="0" smtClean="0">
                <a:solidFill>
                  <a:schemeClr val="tx2">
                    <a:lumMod val="50000"/>
                  </a:schemeClr>
                </a:solidFill>
                <a:latin typeface="Calibri" panose="020F0502020204030204" pitchFamily="34" charset="0"/>
              </a:rPr>
              <a:t>δημοσιεύονται σε ΦΕΚ</a:t>
            </a:r>
            <a:r>
              <a:rPr lang="el-GR" sz="2400" dirty="0" smtClean="0">
                <a:latin typeface="Calibri" panose="020F0502020204030204" pitchFamily="34" charset="0"/>
              </a:rPr>
              <a:t>. </a:t>
            </a:r>
            <a:br>
              <a:rPr lang="el-GR" sz="2400" dirty="0" smtClean="0">
                <a:latin typeface="Calibri" panose="020F0502020204030204" pitchFamily="34" charset="0"/>
              </a:rPr>
            </a:br>
            <a:r>
              <a:rPr lang="el-GR" sz="2400" dirty="0" smtClean="0">
                <a:latin typeface="Calibri" panose="020F0502020204030204" pitchFamily="34" charset="0"/>
              </a:rPr>
              <a:t>Καθορίζονται </a:t>
            </a:r>
            <a:r>
              <a:rPr lang="el-GR" sz="2400" dirty="0">
                <a:latin typeface="Calibri" panose="020F0502020204030204" pitchFamily="34" charset="0"/>
              </a:rPr>
              <a:t>με απόφαση του Συμβουλίου, </a:t>
            </a:r>
            <a:r>
              <a:rPr lang="el-GR" sz="2400" dirty="0" smtClean="0">
                <a:latin typeface="Calibri" panose="020F0502020204030204" pitchFamily="34" charset="0"/>
              </a:rPr>
              <a:t>μετά από </a:t>
            </a:r>
            <a:r>
              <a:rPr lang="el-GR" sz="2400" dirty="0">
                <a:latin typeface="Calibri" panose="020F0502020204030204" pitchFamily="34" charset="0"/>
              </a:rPr>
              <a:t>πρόταση του </a:t>
            </a:r>
            <a:r>
              <a:rPr lang="el-GR" sz="2400" dirty="0" smtClean="0">
                <a:latin typeface="Calibri" panose="020F0502020204030204" pitchFamily="34" charset="0"/>
              </a:rPr>
              <a:t>πρύτανη. </a:t>
            </a:r>
          </a:p>
          <a:p>
            <a:pPr lvl="1">
              <a:lnSpc>
                <a:spcPct val="95000"/>
              </a:lnSpc>
              <a:spcBef>
                <a:spcPts val="600"/>
              </a:spcBef>
              <a:buFont typeface="Wingdings" panose="05000000000000000000" pitchFamily="2" charset="2"/>
              <a:buChar char="§"/>
            </a:pPr>
            <a:r>
              <a:rPr lang="el-GR" sz="2400" b="1" dirty="0">
                <a:solidFill>
                  <a:schemeClr val="tx2">
                    <a:lumMod val="50000"/>
                  </a:schemeClr>
                </a:solidFill>
                <a:latin typeface="Calibri" panose="020F0502020204030204" pitchFamily="34" charset="0"/>
              </a:rPr>
              <a:t>Υ</a:t>
            </a:r>
            <a:r>
              <a:rPr lang="el-GR" sz="2400" b="1" dirty="0" smtClean="0">
                <a:solidFill>
                  <a:schemeClr val="tx2">
                    <a:lumMod val="50000"/>
                  </a:schemeClr>
                </a:solidFill>
                <a:latin typeface="Calibri" panose="020F0502020204030204" pitchFamily="34" charset="0"/>
              </a:rPr>
              <a:t>πεύθυνη</a:t>
            </a:r>
            <a:r>
              <a:rPr lang="el-GR" sz="2400" dirty="0" smtClean="0">
                <a:latin typeface="Calibri" panose="020F0502020204030204" pitchFamily="34" charset="0"/>
              </a:rPr>
              <a:t> </a:t>
            </a:r>
            <a:r>
              <a:rPr lang="el-GR" sz="2400" dirty="0">
                <a:latin typeface="Calibri" panose="020F0502020204030204" pitchFamily="34" charset="0"/>
              </a:rPr>
              <a:t>σε κάθε Α.Ε.Ι. είναι </a:t>
            </a:r>
            <a:r>
              <a:rPr lang="el-GR" sz="2400" b="1" dirty="0">
                <a:solidFill>
                  <a:schemeClr val="tx2">
                    <a:lumMod val="50000"/>
                  </a:schemeClr>
                </a:solidFill>
                <a:latin typeface="Calibri" panose="020F0502020204030204" pitchFamily="34" charset="0"/>
              </a:rPr>
              <a:t>η Μονάδα Διασφάλισης της Ποιότητας</a:t>
            </a:r>
            <a:r>
              <a:rPr lang="el-GR" sz="2400" dirty="0">
                <a:latin typeface="Calibri" panose="020F0502020204030204" pitchFamily="34" charset="0"/>
              </a:rPr>
              <a:t> (ΜΟ.ΔΙ.Π.) </a:t>
            </a:r>
            <a:endParaRPr lang="el-GR" sz="2400" dirty="0" smtClean="0">
              <a:latin typeface="Calibri" panose="020F0502020204030204" pitchFamily="34" charset="0"/>
            </a:endParaRPr>
          </a:p>
          <a:p>
            <a:pPr lvl="1">
              <a:lnSpc>
                <a:spcPct val="95000"/>
              </a:lnSpc>
              <a:spcBef>
                <a:spcPts val="600"/>
              </a:spcBef>
              <a:buFont typeface="Wingdings" panose="05000000000000000000" pitchFamily="2" charset="2"/>
              <a:buChar char="§"/>
            </a:pPr>
            <a:r>
              <a:rPr lang="el-GR" sz="2400" b="1" dirty="0" smtClean="0">
                <a:solidFill>
                  <a:schemeClr val="tx2">
                    <a:lumMod val="50000"/>
                  </a:schemeClr>
                </a:solidFill>
                <a:latin typeface="Calibri" panose="020F0502020204030204" pitchFamily="34" charset="0"/>
              </a:rPr>
              <a:t>Πιστοποιούνται με διαδικασία εξωτερικής αξιολόγησης </a:t>
            </a:r>
            <a:r>
              <a:rPr lang="el-GR" sz="2400" dirty="0" smtClean="0">
                <a:latin typeface="Calibri" panose="020F0502020204030204" pitchFamily="34" charset="0"/>
              </a:rPr>
              <a:t/>
            </a:r>
            <a:br>
              <a:rPr lang="el-GR" sz="2400" dirty="0" smtClean="0">
                <a:latin typeface="Calibri" panose="020F0502020204030204" pitchFamily="34" charset="0"/>
              </a:rPr>
            </a:br>
            <a:r>
              <a:rPr lang="el-GR" sz="2400" dirty="0" smtClean="0">
                <a:latin typeface="Calibri" panose="020F0502020204030204" pitchFamily="34" charset="0"/>
              </a:rPr>
              <a:t>με κριτήρια ..........</a:t>
            </a:r>
            <a:endParaRPr lang="el-GR" sz="2400" dirty="0">
              <a:latin typeface="Calibri" panose="020F0502020204030204" pitchFamily="34" charset="0"/>
            </a:endParaRPr>
          </a:p>
        </p:txBody>
      </p:sp>
    </p:spTree>
    <p:extLst>
      <p:ext uri="{BB962C8B-B14F-4D97-AF65-F5344CB8AC3E}">
        <p14:creationId xmlns:p14="http://schemas.microsoft.com/office/powerpoint/2010/main" val="3566883910"/>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08720"/>
            <a:ext cx="8784976" cy="73047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a:solidFill>
                  <a:srgbClr val="C00000"/>
                </a:solidFill>
                <a:latin typeface="Calibri" panose="020F0502020204030204" pitchFamily="34" charset="0"/>
                <a:ea typeface="+mn-ea"/>
                <a:cs typeface="+mn-cs"/>
              </a:rPr>
              <a:t>Εσωτερικά Συστήματα Διασφάλισης Ποιότητας </a:t>
            </a:r>
            <a:r>
              <a:rPr lang="el-GR" sz="2800" b="1" dirty="0" smtClean="0">
                <a:solidFill>
                  <a:srgbClr val="C00000"/>
                </a:solidFill>
                <a:latin typeface="Calibri" panose="020F0502020204030204" pitchFamily="34" charset="0"/>
                <a:ea typeface="+mn-ea"/>
                <a:cs typeface="+mn-cs"/>
              </a:rPr>
              <a:t>ΑΕΙ </a:t>
            </a:r>
            <a:r>
              <a:rPr lang="el-GR" sz="2800" dirty="0" smtClean="0">
                <a:solidFill>
                  <a:srgbClr val="C00000"/>
                </a:solidFill>
                <a:latin typeface="Calibri" panose="020F0502020204030204" pitchFamily="34" charset="0"/>
                <a:ea typeface="+mn-ea"/>
                <a:cs typeface="+mn-cs"/>
              </a:rPr>
              <a:t>(2/</a:t>
            </a:r>
            <a:r>
              <a:rPr lang="en-US" sz="2800" dirty="0" smtClean="0">
                <a:solidFill>
                  <a:srgbClr val="C00000"/>
                </a:solidFill>
                <a:latin typeface="Calibri" panose="020F0502020204030204" pitchFamily="34" charset="0"/>
                <a:ea typeface="+mn-ea"/>
                <a:cs typeface="+mn-cs"/>
              </a:rPr>
              <a:t>4</a:t>
            </a:r>
            <a:r>
              <a:rPr lang="el-GR" sz="2800" dirty="0" smtClean="0">
                <a:solidFill>
                  <a:srgbClr val="C00000"/>
                </a:solidFill>
                <a:latin typeface="Calibri" panose="020F0502020204030204" pitchFamily="34" charset="0"/>
                <a:ea typeface="+mn-ea"/>
                <a:cs typeface="+mn-cs"/>
              </a:rPr>
              <a:t>)</a:t>
            </a:r>
            <a:r>
              <a:rPr lang="en-US" sz="2800" dirty="0" smtClean="0">
                <a:solidFill>
                  <a:srgbClr val="C00000"/>
                </a:solidFill>
                <a:latin typeface="Calibri" panose="020F0502020204030204" pitchFamily="34" charset="0"/>
                <a:ea typeface="+mn-ea"/>
                <a:cs typeface="+mn-cs"/>
              </a:rPr>
              <a:t/>
            </a:r>
            <a:br>
              <a:rPr lang="en-US" sz="2800" dirty="0" smtClean="0">
                <a:solidFill>
                  <a:srgbClr val="C00000"/>
                </a:solidFill>
                <a:latin typeface="Calibri" panose="020F0502020204030204" pitchFamily="34" charset="0"/>
                <a:ea typeface="+mn-ea"/>
                <a:cs typeface="+mn-cs"/>
              </a:rPr>
            </a:br>
            <a:r>
              <a:rPr lang="en-US" sz="2800" dirty="0" smtClean="0">
                <a:solidFill>
                  <a:srgbClr val="C00000"/>
                </a:solidFill>
                <a:latin typeface="Calibri" panose="020F0502020204030204" pitchFamily="34" charset="0"/>
                <a:ea typeface="+mn-ea"/>
                <a:cs typeface="+mn-cs"/>
              </a:rPr>
              <a:t>European Standards and Guidelines (ESG)</a:t>
            </a:r>
            <a:r>
              <a:rPr lang="el-GR" sz="3600" dirty="0" smtClean="0">
                <a:latin typeface="Calibri" pitchFamily="34" charset="0"/>
              </a:rPr>
              <a:t/>
            </a:r>
            <a:br>
              <a:rPr lang="el-GR" sz="3600" dirty="0" smtClean="0">
                <a:latin typeface="Calibri" pitchFamily="34" charset="0"/>
              </a:rPr>
            </a:br>
            <a:endParaRPr lang="en-GB" sz="36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89756" y="1988840"/>
            <a:ext cx="8964488" cy="4281048"/>
          </a:xfrm>
        </p:spPr>
        <p:txBody>
          <a:bodyPr/>
          <a:lstStyle/>
          <a:p>
            <a:pPr marL="0" indent="0">
              <a:buNone/>
            </a:pPr>
            <a:r>
              <a:rPr lang="el-GR" sz="2000" b="1" kern="1200" dirty="0" smtClean="0">
                <a:solidFill>
                  <a:schemeClr val="tx2">
                    <a:lumMod val="75000"/>
                  </a:schemeClr>
                </a:solidFill>
                <a:latin typeface="Arial" charset="0"/>
              </a:rPr>
              <a:t>Αρχές και κατευθυντήριες οδηγίες για </a:t>
            </a:r>
            <a:br>
              <a:rPr lang="el-GR" sz="2000" b="1" kern="1200" dirty="0" smtClean="0">
                <a:solidFill>
                  <a:schemeClr val="tx2">
                    <a:lumMod val="75000"/>
                  </a:schemeClr>
                </a:solidFill>
                <a:latin typeface="Arial" charset="0"/>
              </a:rPr>
            </a:br>
            <a:r>
              <a:rPr lang="el-GR" sz="2000" b="1" kern="1200" dirty="0" smtClean="0">
                <a:solidFill>
                  <a:schemeClr val="tx2">
                    <a:lumMod val="75000"/>
                  </a:schemeClr>
                </a:solidFill>
                <a:latin typeface="Arial" charset="0"/>
              </a:rPr>
              <a:t>Εσωτερικά Συστήματα Διασφάλισης Ποιότητας στα ΑΕΙ</a:t>
            </a:r>
            <a:endParaRPr lang="el-GR" sz="2000" b="1" kern="1200" dirty="0">
              <a:solidFill>
                <a:schemeClr val="tx2">
                  <a:lumMod val="75000"/>
                </a:schemeClr>
              </a:solidFill>
              <a:latin typeface="Arial" charset="0"/>
            </a:endParaRPr>
          </a:p>
          <a:p>
            <a:pPr marL="457200" indent="-457200">
              <a:buFont typeface="+mj-lt"/>
              <a:buAutoNum type="arabicPeriod"/>
            </a:pPr>
            <a:r>
              <a:rPr lang="el-GR" sz="2000" kern="1200" dirty="0" smtClean="0">
                <a:latin typeface="Arial" charset="0"/>
              </a:rPr>
              <a:t>Πολιτική </a:t>
            </a:r>
            <a:r>
              <a:rPr lang="el-GR" sz="2000" kern="1200" dirty="0">
                <a:latin typeface="Arial" charset="0"/>
              </a:rPr>
              <a:t>και διαδικασίες διασφάλισης ποιότητας.</a:t>
            </a:r>
          </a:p>
          <a:p>
            <a:pPr marL="457200" indent="-457200">
              <a:buFont typeface="+mj-lt"/>
              <a:buAutoNum type="arabicPeriod"/>
            </a:pPr>
            <a:r>
              <a:rPr lang="el-GR" sz="2000" kern="1200" dirty="0" smtClean="0">
                <a:latin typeface="Arial" charset="0"/>
              </a:rPr>
              <a:t>Σχεδιασμός και έγκριση προγραμμάτων σπουδών.</a:t>
            </a:r>
            <a:endParaRPr lang="el-GR" sz="2000" kern="1200" dirty="0">
              <a:latin typeface="Arial" charset="0"/>
            </a:endParaRPr>
          </a:p>
          <a:p>
            <a:pPr marL="457200" indent="-457200">
              <a:buFont typeface="+mj-lt"/>
              <a:buAutoNum type="arabicPeriod"/>
            </a:pPr>
            <a:r>
              <a:rPr lang="el-GR" sz="2000" kern="1200" dirty="0" smtClean="0">
                <a:latin typeface="Arial" charset="0"/>
              </a:rPr>
              <a:t>Διαδικασία μάθησης εστιασμένη στο φοιτητή</a:t>
            </a:r>
          </a:p>
          <a:p>
            <a:pPr marL="457200" indent="-457200">
              <a:buFont typeface="+mj-lt"/>
              <a:buAutoNum type="arabicPeriod"/>
            </a:pPr>
            <a:r>
              <a:rPr lang="el-GR" sz="2000" kern="1200" dirty="0" smtClean="0">
                <a:latin typeface="Arial" charset="0"/>
              </a:rPr>
              <a:t>Εισαγωγή, παρακολούθηση προόδου και ολοκλήρωση σπουδών </a:t>
            </a:r>
            <a:endParaRPr lang="el-GR" sz="2000" kern="1200" dirty="0">
              <a:latin typeface="Arial" charset="0"/>
            </a:endParaRPr>
          </a:p>
          <a:p>
            <a:pPr marL="457200" indent="-457200">
              <a:buFont typeface="+mj-lt"/>
              <a:buAutoNum type="arabicPeriod"/>
            </a:pPr>
            <a:r>
              <a:rPr lang="el-GR" sz="2000" kern="1200" dirty="0" smtClean="0">
                <a:latin typeface="Arial" charset="0"/>
              </a:rPr>
              <a:t>Ανάπτυξη του </a:t>
            </a:r>
            <a:r>
              <a:rPr lang="el-GR" sz="2000" kern="1200" dirty="0">
                <a:latin typeface="Arial" charset="0"/>
              </a:rPr>
              <a:t>διδακτικού προσωπικού.</a:t>
            </a:r>
          </a:p>
          <a:p>
            <a:pPr marL="457200" indent="-457200">
              <a:buFont typeface="+mj-lt"/>
              <a:buAutoNum type="arabicPeriod"/>
            </a:pPr>
            <a:r>
              <a:rPr lang="el-GR" sz="2000" kern="1200" dirty="0" smtClean="0">
                <a:latin typeface="Arial" charset="0"/>
              </a:rPr>
              <a:t>Μαθησιακοί </a:t>
            </a:r>
            <a:r>
              <a:rPr lang="el-GR" sz="2000" kern="1200" dirty="0">
                <a:latin typeface="Arial" charset="0"/>
              </a:rPr>
              <a:t>πόροι και υποστήριξη φοιτητών.</a:t>
            </a:r>
          </a:p>
          <a:p>
            <a:pPr marL="457200" indent="-457200">
              <a:buFont typeface="+mj-lt"/>
              <a:buAutoNum type="arabicPeriod"/>
            </a:pPr>
            <a:r>
              <a:rPr lang="el-GR" sz="2000" kern="1200" dirty="0" smtClean="0">
                <a:latin typeface="Arial" charset="0"/>
              </a:rPr>
              <a:t>Συστήματα Πληροφόρησης.</a:t>
            </a:r>
            <a:endParaRPr lang="el-GR" sz="2000" kern="1200" dirty="0">
              <a:latin typeface="Arial" charset="0"/>
            </a:endParaRPr>
          </a:p>
          <a:p>
            <a:pPr marL="457200" indent="-457200">
              <a:buFont typeface="+mj-lt"/>
              <a:buAutoNum type="arabicPeriod"/>
            </a:pPr>
            <a:r>
              <a:rPr lang="el-GR" sz="2000" kern="1200" dirty="0" smtClean="0">
                <a:latin typeface="Arial" charset="0"/>
              </a:rPr>
              <a:t>Δημόσια </a:t>
            </a:r>
            <a:r>
              <a:rPr lang="el-GR" sz="2000" kern="1200" dirty="0">
                <a:latin typeface="Arial" charset="0"/>
              </a:rPr>
              <a:t>πληροφόρηση</a:t>
            </a:r>
            <a:endParaRPr lang="el-GR" sz="2000" kern="1200" dirty="0" smtClean="0">
              <a:latin typeface="Arial" charset="0"/>
            </a:endParaRPr>
          </a:p>
          <a:p>
            <a:pPr marL="457200" indent="-457200">
              <a:buFont typeface="+mj-lt"/>
              <a:buAutoNum type="arabicPeriod"/>
            </a:pPr>
            <a:r>
              <a:rPr lang="el-GR" sz="2000" kern="1200" dirty="0" smtClean="0">
                <a:latin typeface="Arial" charset="0"/>
              </a:rPr>
              <a:t>Συνεχής παρακολούθηση </a:t>
            </a:r>
            <a:r>
              <a:rPr lang="el-GR" sz="2000" kern="1200" dirty="0">
                <a:latin typeface="Arial" charset="0"/>
              </a:rPr>
              <a:t>και περιοδική </a:t>
            </a:r>
            <a:r>
              <a:rPr lang="el-GR" sz="2000" kern="1200" dirty="0" smtClean="0">
                <a:latin typeface="Arial" charset="0"/>
              </a:rPr>
              <a:t>αναθεώρηση των προγραμμάτων</a:t>
            </a:r>
          </a:p>
          <a:p>
            <a:pPr marL="457200" indent="-457200">
              <a:buFont typeface="+mj-lt"/>
              <a:buAutoNum type="arabicPeriod"/>
            </a:pPr>
            <a:r>
              <a:rPr lang="el-GR" sz="2000" kern="1200" dirty="0" smtClean="0">
                <a:latin typeface="Arial" charset="0"/>
              </a:rPr>
              <a:t>Περιοδική εξωτερική αξιολόγηση</a:t>
            </a:r>
            <a:endParaRPr lang="el-GR" sz="2000" kern="1200" dirty="0">
              <a:latin typeface="Arial" charset="0"/>
            </a:endParaRPr>
          </a:p>
        </p:txBody>
      </p:sp>
    </p:spTree>
    <p:extLst>
      <p:ext uri="{BB962C8B-B14F-4D97-AF65-F5344CB8AC3E}">
        <p14:creationId xmlns:p14="http://schemas.microsoft.com/office/powerpoint/2010/main" val="3557370443"/>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1196752"/>
            <a:ext cx="8784976" cy="73047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a:solidFill>
                  <a:srgbClr val="C00000"/>
                </a:solidFill>
                <a:latin typeface="Calibri" panose="020F0502020204030204" pitchFamily="34" charset="0"/>
                <a:ea typeface="+mn-ea"/>
                <a:cs typeface="+mn-cs"/>
              </a:rPr>
              <a:t>Εσωτερικά Συστήματα Διασφάλισης Ποιότητας </a:t>
            </a:r>
            <a:r>
              <a:rPr lang="el-GR" sz="2800" b="1" dirty="0" smtClean="0">
                <a:solidFill>
                  <a:srgbClr val="C00000"/>
                </a:solidFill>
                <a:latin typeface="Calibri" panose="020F0502020204030204" pitchFamily="34" charset="0"/>
                <a:ea typeface="+mn-ea"/>
                <a:cs typeface="+mn-cs"/>
              </a:rPr>
              <a:t>ΑΕΙ </a:t>
            </a:r>
            <a:r>
              <a:rPr lang="el-GR" sz="2800" dirty="0" smtClean="0">
                <a:solidFill>
                  <a:srgbClr val="C00000"/>
                </a:solidFill>
                <a:latin typeface="Calibri" panose="020F0502020204030204" pitchFamily="34" charset="0"/>
                <a:ea typeface="+mn-ea"/>
                <a:cs typeface="+mn-cs"/>
              </a:rPr>
              <a:t>(3/</a:t>
            </a:r>
            <a:r>
              <a:rPr lang="en-US" sz="2800" dirty="0" smtClean="0">
                <a:solidFill>
                  <a:srgbClr val="C00000"/>
                </a:solidFill>
                <a:latin typeface="Calibri" panose="020F0502020204030204" pitchFamily="34" charset="0"/>
                <a:ea typeface="+mn-ea"/>
                <a:cs typeface="+mn-cs"/>
              </a:rPr>
              <a:t>4</a:t>
            </a:r>
            <a:r>
              <a:rPr lang="el-GR" sz="2800" dirty="0" smtClean="0">
                <a:solidFill>
                  <a:srgbClr val="C00000"/>
                </a:solidFill>
                <a:latin typeface="Calibri" panose="020F0502020204030204" pitchFamily="34" charset="0"/>
                <a:ea typeface="+mn-ea"/>
                <a:cs typeface="+mn-cs"/>
              </a:rPr>
              <a:t>)</a:t>
            </a:r>
            <a:r>
              <a:rPr lang="el-GR" sz="3600" dirty="0" smtClean="0">
                <a:latin typeface="Calibri" pitchFamily="34" charset="0"/>
              </a:rPr>
              <a:t/>
            </a:r>
            <a:br>
              <a:rPr lang="el-GR" sz="3600" dirty="0" smtClean="0">
                <a:latin typeface="Calibri" pitchFamily="34" charset="0"/>
              </a:rPr>
            </a:br>
            <a:endParaRPr lang="en-GB" sz="36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964488" cy="4454103"/>
          </a:xfrm>
        </p:spPr>
        <p:txBody>
          <a:bodyPr/>
          <a:lstStyle/>
          <a:p>
            <a:pPr marL="457200" lvl="1">
              <a:spcBef>
                <a:spcPts val="600"/>
              </a:spcBef>
              <a:buFont typeface="Wingdings" panose="05000000000000000000" pitchFamily="2" charset="2"/>
              <a:buChar char="§"/>
            </a:pPr>
            <a:r>
              <a:rPr lang="el-GR" sz="2000" b="1" dirty="0" smtClean="0">
                <a:latin typeface="Calibri" panose="020F0502020204030204" pitchFamily="34" charset="0"/>
              </a:rPr>
              <a:t>Κριτήρια Πιστοποίησης</a:t>
            </a:r>
          </a:p>
          <a:p>
            <a:pPr marL="800100" lvl="2" indent="-361950">
              <a:lnSpc>
                <a:spcPct val="95000"/>
              </a:lnSpc>
              <a:spcBef>
                <a:spcPts val="0"/>
              </a:spcBef>
              <a:buFont typeface="+mj-lt"/>
              <a:buAutoNum type="alphaLcPeriod"/>
            </a:pPr>
            <a:r>
              <a:rPr lang="el-GR" sz="2000" dirty="0" smtClean="0">
                <a:solidFill>
                  <a:srgbClr val="002060"/>
                </a:solidFill>
                <a:latin typeface="Calibri" panose="020F0502020204030204" pitchFamily="34" charset="0"/>
              </a:rPr>
              <a:t>Θέσπιση </a:t>
            </a:r>
            <a:r>
              <a:rPr lang="el-GR" sz="2000" b="1" dirty="0">
                <a:solidFill>
                  <a:srgbClr val="002060"/>
                </a:solidFill>
                <a:latin typeface="Calibri" panose="020F0502020204030204" pitchFamily="34" charset="0"/>
              </a:rPr>
              <a:t>σαφών και καθορισμένων στόχων </a:t>
            </a:r>
            <a:r>
              <a:rPr lang="el-GR" sz="2000" dirty="0">
                <a:solidFill>
                  <a:srgbClr val="002060"/>
                </a:solidFill>
                <a:latin typeface="Calibri" panose="020F0502020204030204" pitchFamily="34" charset="0"/>
              </a:rPr>
              <a:t>για τη διασφάλιση και τη συνεχή βελτίωση της ποιότητας των προγραμμάτων σπουδών και των υποστηρικτικών υπηρεσιών του ιδρύματος, </a:t>
            </a:r>
          </a:p>
          <a:p>
            <a:pPr marL="800100" lvl="2" indent="-361950">
              <a:lnSpc>
                <a:spcPct val="95000"/>
              </a:lnSpc>
              <a:spcBef>
                <a:spcPts val="600"/>
              </a:spcBef>
              <a:buFont typeface="+mj-lt"/>
              <a:buAutoNum type="alphaLcPeriod"/>
            </a:pPr>
            <a:r>
              <a:rPr lang="el-GR" sz="2000" dirty="0" smtClean="0">
                <a:solidFill>
                  <a:srgbClr val="002060"/>
                </a:solidFill>
                <a:latin typeface="Calibri" panose="020F0502020204030204" pitchFamily="34" charset="0"/>
              </a:rPr>
              <a:t>Διαδικασία </a:t>
            </a:r>
            <a:r>
              <a:rPr lang="el-GR" sz="2000" b="1" dirty="0">
                <a:solidFill>
                  <a:srgbClr val="002060"/>
                </a:solidFill>
                <a:latin typeface="Calibri" panose="020F0502020204030204" pitchFamily="34" charset="0"/>
              </a:rPr>
              <a:t>σχεδιασμού πολιτικής</a:t>
            </a:r>
            <a:r>
              <a:rPr lang="el-GR" sz="2000" dirty="0">
                <a:solidFill>
                  <a:srgbClr val="002060"/>
                </a:solidFill>
                <a:latin typeface="Calibri" panose="020F0502020204030204" pitchFamily="34" charset="0"/>
              </a:rPr>
              <a:t>, </a:t>
            </a:r>
            <a:r>
              <a:rPr lang="el-GR" sz="2000" dirty="0" smtClean="0">
                <a:solidFill>
                  <a:srgbClr val="002060"/>
                </a:solidFill>
                <a:latin typeface="Calibri" panose="020F0502020204030204" pitchFamily="34" charset="0"/>
              </a:rPr>
              <a:t>αποτελεσματική </a:t>
            </a:r>
            <a:r>
              <a:rPr lang="el-GR" sz="2000" b="1" dirty="0">
                <a:solidFill>
                  <a:srgbClr val="002060"/>
                </a:solidFill>
                <a:latin typeface="Calibri" panose="020F0502020204030204" pitchFamily="34" charset="0"/>
              </a:rPr>
              <a:t>οργάνωση</a:t>
            </a:r>
            <a:r>
              <a:rPr lang="el-GR" sz="2000" dirty="0">
                <a:solidFill>
                  <a:srgbClr val="002060"/>
                </a:solidFill>
                <a:latin typeface="Calibri" panose="020F0502020204030204" pitchFamily="34" charset="0"/>
              </a:rPr>
              <a:t> και </a:t>
            </a:r>
            <a:r>
              <a:rPr lang="el-GR" sz="2000" b="1" dirty="0" smtClean="0">
                <a:solidFill>
                  <a:srgbClr val="002060"/>
                </a:solidFill>
                <a:latin typeface="Calibri" panose="020F0502020204030204" pitchFamily="34" charset="0"/>
              </a:rPr>
              <a:t>διαδικασία </a:t>
            </a:r>
            <a:r>
              <a:rPr lang="el-GR" sz="2000" b="1" dirty="0">
                <a:solidFill>
                  <a:srgbClr val="002060"/>
                </a:solidFill>
                <a:latin typeface="Calibri" panose="020F0502020204030204" pitchFamily="34" charset="0"/>
              </a:rPr>
              <a:t>λήψης αποφάσεων </a:t>
            </a:r>
            <a:r>
              <a:rPr lang="el-GR" sz="2000" dirty="0">
                <a:solidFill>
                  <a:srgbClr val="002060"/>
                </a:solidFill>
                <a:latin typeface="Calibri" panose="020F0502020204030204" pitchFamily="34" charset="0"/>
              </a:rPr>
              <a:t>για τη συνεχή βελτίωση </a:t>
            </a:r>
            <a:r>
              <a:rPr lang="en-US" sz="2000" dirty="0" smtClean="0">
                <a:solidFill>
                  <a:srgbClr val="002060"/>
                </a:solidFill>
                <a:latin typeface="Calibri" panose="020F0502020204030204" pitchFamily="34" charset="0"/>
              </a:rPr>
              <a:t/>
            </a:r>
            <a:br>
              <a:rPr lang="en-US" sz="2000" dirty="0" smtClean="0">
                <a:solidFill>
                  <a:srgbClr val="002060"/>
                </a:solidFill>
                <a:latin typeface="Calibri" panose="020F0502020204030204" pitchFamily="34" charset="0"/>
              </a:rPr>
            </a:br>
            <a:r>
              <a:rPr lang="el-GR" sz="2000" dirty="0" smtClean="0">
                <a:solidFill>
                  <a:srgbClr val="002060"/>
                </a:solidFill>
                <a:latin typeface="Calibri" panose="020F0502020204030204" pitchFamily="34" charset="0"/>
              </a:rPr>
              <a:t>της </a:t>
            </a:r>
            <a:r>
              <a:rPr lang="el-GR" sz="2000" dirty="0">
                <a:solidFill>
                  <a:srgbClr val="002060"/>
                </a:solidFill>
                <a:latin typeface="Calibri" panose="020F0502020204030204" pitchFamily="34" charset="0"/>
              </a:rPr>
              <a:t>ποιότητας, </a:t>
            </a:r>
          </a:p>
          <a:p>
            <a:pPr marL="800100" lvl="2" indent="-361950">
              <a:lnSpc>
                <a:spcPct val="95000"/>
              </a:lnSpc>
              <a:spcBef>
                <a:spcPts val="600"/>
              </a:spcBef>
              <a:buFont typeface="+mj-lt"/>
              <a:buAutoNum type="alphaLcPeriod"/>
            </a:pPr>
            <a:r>
              <a:rPr lang="el-GR" sz="2000" dirty="0" smtClean="0">
                <a:solidFill>
                  <a:srgbClr val="002060"/>
                </a:solidFill>
                <a:latin typeface="Calibri" panose="020F0502020204030204" pitchFamily="34" charset="0"/>
              </a:rPr>
              <a:t>Διαδικασία </a:t>
            </a:r>
            <a:r>
              <a:rPr lang="el-GR" sz="2000" b="1" dirty="0">
                <a:solidFill>
                  <a:srgbClr val="002060"/>
                </a:solidFill>
                <a:latin typeface="Calibri" panose="020F0502020204030204" pitchFamily="34" charset="0"/>
              </a:rPr>
              <a:t>εφαρμογής της πολιτικής </a:t>
            </a:r>
            <a:r>
              <a:rPr lang="el-GR" sz="2000" dirty="0">
                <a:solidFill>
                  <a:srgbClr val="002060"/>
                </a:solidFill>
                <a:latin typeface="Calibri" panose="020F0502020204030204" pitchFamily="34" charset="0"/>
              </a:rPr>
              <a:t>για τη συνεχή βελτίωση της ποιότητας </a:t>
            </a:r>
          </a:p>
          <a:p>
            <a:pPr marL="800100" lvl="2" indent="-361950">
              <a:lnSpc>
                <a:spcPct val="95000"/>
              </a:lnSpc>
              <a:spcBef>
                <a:spcPts val="600"/>
              </a:spcBef>
              <a:buFont typeface="+mj-lt"/>
              <a:buAutoNum type="alphaLcPeriod"/>
            </a:pPr>
            <a:r>
              <a:rPr lang="en-US" sz="2000" dirty="0" smtClean="0">
                <a:solidFill>
                  <a:srgbClr val="002060"/>
                </a:solidFill>
                <a:latin typeface="Calibri" panose="020F0502020204030204" pitchFamily="34" charset="0"/>
              </a:rPr>
              <a:t> </a:t>
            </a:r>
            <a:r>
              <a:rPr lang="el-GR" sz="2000" b="1" dirty="0" smtClean="0">
                <a:solidFill>
                  <a:srgbClr val="002060"/>
                </a:solidFill>
                <a:latin typeface="Calibri" panose="020F0502020204030204" pitchFamily="34" charset="0"/>
              </a:rPr>
              <a:t>Τεκμηριωμένη</a:t>
            </a:r>
            <a:r>
              <a:rPr lang="el-GR" sz="2000" dirty="0" smtClean="0">
                <a:solidFill>
                  <a:srgbClr val="002060"/>
                </a:solidFill>
                <a:latin typeface="Calibri" panose="020F0502020204030204" pitchFamily="34" charset="0"/>
              </a:rPr>
              <a:t> </a:t>
            </a:r>
            <a:r>
              <a:rPr lang="el-GR" sz="2000" b="1" dirty="0">
                <a:solidFill>
                  <a:srgbClr val="002060"/>
                </a:solidFill>
                <a:latin typeface="Calibri" panose="020F0502020204030204" pitchFamily="34" charset="0"/>
              </a:rPr>
              <a:t>βελτίωση</a:t>
            </a:r>
            <a:r>
              <a:rPr lang="el-GR" sz="2000" dirty="0">
                <a:solidFill>
                  <a:srgbClr val="002060"/>
                </a:solidFill>
                <a:latin typeface="Calibri" panose="020F0502020204030204" pitchFamily="34" charset="0"/>
              </a:rPr>
              <a:t> της ποιότητας. </a:t>
            </a:r>
            <a:endParaRPr lang="el-GR" sz="2000" dirty="0" smtClean="0">
              <a:solidFill>
                <a:srgbClr val="002060"/>
              </a:solidFill>
              <a:latin typeface="Calibri" panose="020F0502020204030204" pitchFamily="34" charset="0"/>
            </a:endParaRPr>
          </a:p>
          <a:p>
            <a:pPr marL="628650" lvl="1" indent="-95250">
              <a:lnSpc>
                <a:spcPct val="95000"/>
              </a:lnSpc>
              <a:spcBef>
                <a:spcPts val="1200"/>
              </a:spcBef>
              <a:buNone/>
            </a:pPr>
            <a:r>
              <a:rPr lang="el-GR" sz="1800" i="1" dirty="0">
                <a:solidFill>
                  <a:srgbClr val="002060"/>
                </a:solidFill>
                <a:latin typeface="Calibri" panose="020F0502020204030204" pitchFamily="34" charset="0"/>
              </a:rPr>
              <a:t>Σ</a:t>
            </a:r>
            <a:r>
              <a:rPr lang="el-GR" sz="1800" i="1" dirty="0" smtClean="0">
                <a:solidFill>
                  <a:srgbClr val="002060"/>
                </a:solidFill>
                <a:latin typeface="Calibri" panose="020F0502020204030204" pitchFamily="34" charset="0"/>
              </a:rPr>
              <a:t>υμπληρώνονται</a:t>
            </a:r>
            <a:r>
              <a:rPr lang="el-GR" sz="1800" i="1" dirty="0">
                <a:solidFill>
                  <a:srgbClr val="002060"/>
                </a:solidFill>
                <a:latin typeface="Calibri" panose="020F0502020204030204" pitchFamily="34" charset="0"/>
              </a:rPr>
              <a:t>, εξειδικεύονται και αναθεωρούνται με απόφαση του Συμβουλίου της </a:t>
            </a:r>
            <a:r>
              <a:rPr lang="el-GR" sz="1800" i="1" dirty="0" smtClean="0">
                <a:solidFill>
                  <a:srgbClr val="002060"/>
                </a:solidFill>
                <a:latin typeface="Calibri" panose="020F0502020204030204" pitchFamily="34" charset="0"/>
              </a:rPr>
              <a:t>ΑΔΙΠ.</a:t>
            </a:r>
          </a:p>
          <a:p>
            <a:pPr marL="457200" lvl="1">
              <a:lnSpc>
                <a:spcPct val="95000"/>
              </a:lnSpc>
              <a:spcBef>
                <a:spcPts val="600"/>
              </a:spcBef>
              <a:buFont typeface="Wingdings" panose="05000000000000000000" pitchFamily="2" charset="2"/>
              <a:buChar char="§"/>
            </a:pPr>
            <a:r>
              <a:rPr lang="el-GR" sz="2000" b="1" dirty="0">
                <a:latin typeface="Calibri" panose="020F0502020204030204" pitchFamily="34" charset="0"/>
              </a:rPr>
              <a:t>Διαδικασία Πιστοποίησης </a:t>
            </a:r>
            <a:r>
              <a:rPr lang="el-GR" sz="1800" i="1" dirty="0">
                <a:solidFill>
                  <a:srgbClr val="002060"/>
                </a:solidFill>
                <a:latin typeface="Calibri" panose="020F0502020204030204" pitchFamily="34" charset="0"/>
                <a:sym typeface="Wingdings" panose="05000000000000000000" pitchFamily="2" charset="2"/>
              </a:rPr>
              <a:t>  Επαληθεύει ότι </a:t>
            </a:r>
            <a:r>
              <a:rPr lang="el-GR" sz="1800" i="1" dirty="0" smtClean="0">
                <a:solidFill>
                  <a:srgbClr val="002060"/>
                </a:solidFill>
                <a:latin typeface="Calibri" panose="020F0502020204030204" pitchFamily="34" charset="0"/>
                <a:sym typeface="Wingdings" panose="05000000000000000000" pitchFamily="2" charset="2"/>
              </a:rPr>
              <a:t>υπάρχει ΣΔΠ, </a:t>
            </a:r>
            <a:r>
              <a:rPr lang="el-GR" sz="1800" i="1" dirty="0">
                <a:solidFill>
                  <a:srgbClr val="002060"/>
                </a:solidFill>
                <a:latin typeface="Calibri" panose="020F0502020204030204" pitchFamily="34" charset="0"/>
                <a:sym typeface="Wingdings" panose="05000000000000000000" pitchFamily="2" charset="2"/>
              </a:rPr>
              <a:t>είναι γνωστό σε όλους,  και λειτουργεί αποτελεσματικά με στόχο τη δημιουργία δράσεων βελτίωσης</a:t>
            </a:r>
            <a:r>
              <a:rPr lang="el-GR" sz="1800" i="1" dirty="0">
                <a:solidFill>
                  <a:srgbClr val="002060"/>
                </a:solidFill>
                <a:latin typeface="Calibri" panose="020F0502020204030204" pitchFamily="34" charset="0"/>
              </a:rPr>
              <a:t> </a:t>
            </a:r>
            <a:r>
              <a:rPr lang="el-GR" sz="1800" i="1" dirty="0" smtClean="0">
                <a:solidFill>
                  <a:srgbClr val="002060"/>
                </a:solidFill>
                <a:latin typeface="Calibri" panose="020F0502020204030204" pitchFamily="34" charset="0"/>
              </a:rPr>
              <a:t>για την ενδυνάμωση της ποιότητας</a:t>
            </a:r>
            <a:endParaRPr lang="en-US" sz="1800" i="1" dirty="0">
              <a:solidFill>
                <a:srgbClr val="002060"/>
              </a:solidFill>
              <a:latin typeface="Calibri" panose="020F0502020204030204" pitchFamily="34" charset="0"/>
            </a:endParaRPr>
          </a:p>
        </p:txBody>
      </p:sp>
    </p:spTree>
    <p:extLst>
      <p:ext uri="{BB962C8B-B14F-4D97-AF65-F5344CB8AC3E}">
        <p14:creationId xmlns:p14="http://schemas.microsoft.com/office/powerpoint/2010/main" val="4143996900"/>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1052736"/>
            <a:ext cx="8784976" cy="73047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3400" b="1" dirty="0" smtClean="0">
                <a:solidFill>
                  <a:srgbClr val="C00000"/>
                </a:solidFill>
                <a:latin typeface="Calibri" pitchFamily="34" charset="0"/>
              </a:rPr>
              <a:t>ΙΙΙ.  Ακαδημαϊκή Πιστοποίηση Π.Σ.</a:t>
            </a:r>
            <a:endParaRPr lang="en-GB" dirty="0" smtClean="0">
              <a:solidFill>
                <a:srgbClr val="C00000"/>
              </a:solidFill>
            </a:endParaRPr>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755576" y="1927224"/>
            <a:ext cx="7632848" cy="4454103"/>
          </a:xfrm>
        </p:spPr>
        <p:txBody>
          <a:bodyPr/>
          <a:lstStyle/>
          <a:p>
            <a:pPr marL="0" indent="0">
              <a:buNone/>
            </a:pPr>
            <a:r>
              <a:rPr lang="el-GR" sz="2400" dirty="0">
                <a:solidFill>
                  <a:schemeClr val="tx2">
                    <a:lumMod val="75000"/>
                  </a:schemeClr>
                </a:solidFill>
                <a:latin typeface="Calibri" panose="020F0502020204030204" pitchFamily="34" charset="0"/>
              </a:rPr>
              <a:t>Η πιστοποίηση είναι διαδικασία εξωτερικής αξιολόγησης με βάση συγκεκριμένα, προκαθορισμένα, διεθνώς αποδεκτά και εκ των προτέρων δημοσιοποιημένα ποσοτικά και ποιοτικά κριτήρια και δείκτες. </a:t>
            </a:r>
            <a:r>
              <a:rPr lang="el-GR" sz="2400" dirty="0" smtClean="0">
                <a:solidFill>
                  <a:schemeClr val="tx2">
                    <a:lumMod val="75000"/>
                  </a:schemeClr>
                </a:solidFill>
                <a:latin typeface="Calibri" panose="020F0502020204030204" pitchFamily="34" charset="0"/>
              </a:rPr>
              <a:t/>
            </a:r>
            <a:br>
              <a:rPr lang="el-GR" sz="2400" dirty="0" smtClean="0">
                <a:solidFill>
                  <a:schemeClr val="tx2">
                    <a:lumMod val="75000"/>
                  </a:schemeClr>
                </a:solidFill>
                <a:latin typeface="Calibri" panose="020F0502020204030204" pitchFamily="34" charset="0"/>
              </a:rPr>
            </a:br>
            <a:r>
              <a:rPr lang="el-GR" sz="2400" dirty="0" smtClean="0">
                <a:solidFill>
                  <a:schemeClr val="tx2">
                    <a:lumMod val="75000"/>
                  </a:schemeClr>
                </a:solidFill>
                <a:latin typeface="Calibri" panose="020F0502020204030204" pitchFamily="34" charset="0"/>
              </a:rPr>
              <a:t>Σκοπός </a:t>
            </a:r>
            <a:r>
              <a:rPr lang="el-GR" sz="2400" dirty="0">
                <a:solidFill>
                  <a:schemeClr val="tx2">
                    <a:lumMod val="75000"/>
                  </a:schemeClr>
                </a:solidFill>
                <a:latin typeface="Calibri" panose="020F0502020204030204" pitchFamily="34" charset="0"/>
              </a:rPr>
              <a:t>της πιστοποίησης είναι η εξωτερική διασφάλιση της ποιότητας της ανώτατης εκπαίδευσης, καθώς και η αποτελεσματικότητα και διαφάνεια της συνολικής λειτουργίας των Α.Ε.Ι</a:t>
            </a:r>
            <a:r>
              <a:rPr lang="el-GR" sz="2400" dirty="0" smtClean="0">
                <a:solidFill>
                  <a:schemeClr val="tx2">
                    <a:lumMod val="75000"/>
                  </a:schemeClr>
                </a:solidFill>
                <a:latin typeface="Calibri" panose="020F0502020204030204" pitchFamily="34" charset="0"/>
              </a:rPr>
              <a:t>.</a:t>
            </a:r>
            <a:endParaRPr lang="en-US" sz="2400" dirty="0" smtClean="0">
              <a:solidFill>
                <a:schemeClr val="tx2">
                  <a:lumMod val="75000"/>
                </a:schemeClr>
              </a:solidFill>
              <a:latin typeface="Calibri" panose="020F0502020204030204" pitchFamily="34" charset="0"/>
            </a:endParaRPr>
          </a:p>
          <a:p>
            <a:pPr marL="0" indent="0">
              <a:buNone/>
            </a:pPr>
            <a:r>
              <a:rPr lang="en-US" sz="2000" i="1" dirty="0" smtClean="0">
                <a:solidFill>
                  <a:schemeClr val="tx2">
                    <a:lumMod val="75000"/>
                  </a:schemeClr>
                </a:solidFill>
                <a:latin typeface="Calibri" panose="020F0502020204030204" pitchFamily="34" charset="0"/>
              </a:rPr>
              <a:t>(</a:t>
            </a:r>
            <a:r>
              <a:rPr lang="el-GR" sz="2000" i="1" dirty="0" smtClean="0">
                <a:solidFill>
                  <a:schemeClr val="tx2">
                    <a:lumMod val="75000"/>
                  </a:schemeClr>
                </a:solidFill>
                <a:latin typeface="Calibri" panose="020F0502020204030204" pitchFamily="34" charset="0"/>
              </a:rPr>
              <a:t>66.4 ν.4009) </a:t>
            </a:r>
            <a:endParaRPr lang="el-GR" sz="2000" i="1" dirty="0">
              <a:solidFill>
                <a:schemeClr val="tx2">
                  <a:lumMod val="75000"/>
                </a:schemeClr>
              </a:solidFill>
              <a:latin typeface="Calibri" panose="020F0502020204030204" pitchFamily="34" charset="0"/>
            </a:endParaRPr>
          </a:p>
        </p:txBody>
      </p:sp>
    </p:spTree>
    <p:extLst>
      <p:ext uri="{BB962C8B-B14F-4D97-AF65-F5344CB8AC3E}">
        <p14:creationId xmlns:p14="http://schemas.microsoft.com/office/powerpoint/2010/main" val="154216631"/>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1196752"/>
            <a:ext cx="8784976" cy="73047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Πιστοποίηση Προγραμμάτων Σπουδών: Το πλαίσιο </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pPr lvl="1">
              <a:lnSpc>
                <a:spcPct val="95000"/>
              </a:lnSpc>
              <a:spcBef>
                <a:spcPts val="300"/>
              </a:spcBef>
              <a:buFont typeface="Wingdings" panose="05000000000000000000" pitchFamily="2" charset="2"/>
              <a:buChar char="§"/>
            </a:pPr>
            <a:r>
              <a:rPr lang="el-GR" sz="2400" dirty="0" smtClean="0">
                <a:latin typeface="Calibri" panose="020F0502020204030204" pitchFamily="34" charset="0"/>
              </a:rPr>
              <a:t>Εξέλιξη και συνέχεια της  διαδικασίας αξιολόγησης</a:t>
            </a:r>
          </a:p>
          <a:p>
            <a:pPr lvl="1">
              <a:lnSpc>
                <a:spcPct val="95000"/>
              </a:lnSpc>
              <a:spcBef>
                <a:spcPts val="300"/>
              </a:spcBef>
              <a:buFont typeface="Wingdings" panose="05000000000000000000" pitchFamily="2" charset="2"/>
              <a:buChar char="§"/>
            </a:pPr>
            <a:r>
              <a:rPr lang="el-GR" sz="2400" dirty="0" smtClean="0">
                <a:latin typeface="Calibri" panose="020F0502020204030204" pitchFamily="34" charset="0"/>
              </a:rPr>
              <a:t>Διαφοροποίηση διαδικασιών </a:t>
            </a:r>
            <a:r>
              <a:rPr lang="el-GR" sz="2400" dirty="0">
                <a:latin typeface="Calibri" panose="020F0502020204030204" pitchFamily="34" charset="0"/>
              </a:rPr>
              <a:t>και </a:t>
            </a:r>
            <a:r>
              <a:rPr lang="el-GR" sz="2400" dirty="0" smtClean="0">
                <a:latin typeface="Calibri" panose="020F0502020204030204" pitchFamily="34" charset="0"/>
              </a:rPr>
              <a:t>κριτήριων</a:t>
            </a:r>
          </a:p>
          <a:p>
            <a:pPr lvl="2">
              <a:lnSpc>
                <a:spcPct val="95000"/>
              </a:lnSpc>
              <a:spcBef>
                <a:spcPts val="300"/>
              </a:spcBef>
              <a:buFont typeface="Wingdings" panose="05000000000000000000" pitchFamily="2" charset="2"/>
              <a:buChar char="§"/>
            </a:pPr>
            <a:r>
              <a:rPr lang="el-GR" sz="2000" dirty="0" smtClean="0">
                <a:latin typeface="Calibri" panose="020F0502020204030204" pitchFamily="34" charset="0"/>
              </a:rPr>
              <a:t>Ανάλογα με το αν υπάρχει πιστοποίηση του εσωτερικού Σ.Δ.Π. του ΑΕΙ</a:t>
            </a:r>
          </a:p>
          <a:p>
            <a:pPr lvl="2">
              <a:lnSpc>
                <a:spcPct val="95000"/>
              </a:lnSpc>
              <a:spcBef>
                <a:spcPts val="300"/>
              </a:spcBef>
              <a:buFont typeface="Wingdings" panose="05000000000000000000" pitchFamily="2" charset="2"/>
              <a:buChar char="§"/>
            </a:pPr>
            <a:r>
              <a:rPr lang="el-GR" sz="2000" dirty="0" smtClean="0">
                <a:latin typeface="Calibri" panose="020F0502020204030204" pitchFamily="34" charset="0"/>
              </a:rPr>
              <a:t>Νέα Προγράμματα Σπουδών ή Π.Σ. που ήδη λειτουργούν</a:t>
            </a:r>
          </a:p>
          <a:p>
            <a:pPr lvl="1">
              <a:lnSpc>
                <a:spcPct val="95000"/>
              </a:lnSpc>
              <a:spcBef>
                <a:spcPts val="300"/>
              </a:spcBef>
              <a:buFont typeface="Wingdings" panose="05000000000000000000" pitchFamily="2" charset="2"/>
              <a:buChar char="§"/>
            </a:pPr>
            <a:r>
              <a:rPr lang="el-GR" sz="2400" dirty="0" smtClean="0">
                <a:latin typeface="Calibri" panose="020F0502020204030204" pitchFamily="34" charset="0"/>
              </a:rPr>
              <a:t>Περιλαμβάνει διαδικασία </a:t>
            </a:r>
            <a:r>
              <a:rPr lang="el-GR" sz="2400" dirty="0">
                <a:latin typeface="Calibri" panose="020F0502020204030204" pitchFamily="34" charset="0"/>
              </a:rPr>
              <a:t>εξωτερικής </a:t>
            </a:r>
            <a:r>
              <a:rPr lang="el-GR" sz="2400" dirty="0" smtClean="0">
                <a:latin typeface="Calibri" panose="020F0502020204030204" pitchFamily="34" charset="0"/>
              </a:rPr>
              <a:t>αξιολόγησης</a:t>
            </a:r>
          </a:p>
          <a:p>
            <a:pPr lvl="2">
              <a:lnSpc>
                <a:spcPct val="95000"/>
              </a:lnSpc>
              <a:spcBef>
                <a:spcPts val="300"/>
              </a:spcBef>
              <a:buFont typeface="Calibri" panose="020F0502020204030204" pitchFamily="34" charset="0"/>
              <a:buChar char="–"/>
            </a:pPr>
            <a:r>
              <a:rPr lang="el-GR" sz="2000" dirty="0" smtClean="0">
                <a:latin typeface="Calibri" panose="020F0502020204030204" pitchFamily="34" charset="0"/>
              </a:rPr>
              <a:t>Υποχρεωτική συμμετοχή εκπροσώπων επαγγελματικών οργανώσεων ή επιμελητηρίων για νομοθετικώς κατοχυρωμένα επαγγέλματα</a:t>
            </a:r>
          </a:p>
          <a:p>
            <a:pPr lvl="1">
              <a:lnSpc>
                <a:spcPct val="95000"/>
              </a:lnSpc>
              <a:spcBef>
                <a:spcPts val="300"/>
              </a:spcBef>
              <a:buFont typeface="Wingdings" panose="05000000000000000000" pitchFamily="2" charset="2"/>
              <a:buChar char="§"/>
            </a:pPr>
            <a:r>
              <a:rPr lang="el-GR" sz="2400" dirty="0" smtClean="0">
                <a:latin typeface="Calibri" panose="020F0502020204030204" pitchFamily="34" charset="0"/>
              </a:rPr>
              <a:t>Δυνατότητα αξιολόγησης συναφών προγραμμάτων σπουδών από μία επιτροπή</a:t>
            </a:r>
          </a:p>
          <a:p>
            <a:pPr lvl="1">
              <a:lnSpc>
                <a:spcPct val="95000"/>
              </a:lnSpc>
              <a:spcBef>
                <a:spcPts val="300"/>
              </a:spcBef>
              <a:buFont typeface="Wingdings" panose="05000000000000000000" pitchFamily="2" charset="2"/>
              <a:buChar char="§"/>
            </a:pPr>
            <a:r>
              <a:rPr lang="el-GR" sz="2400" dirty="0" smtClean="0">
                <a:latin typeface="Calibri" panose="020F0502020204030204" pitchFamily="34" charset="0"/>
              </a:rPr>
              <a:t>Επιτόπια επίσκεψη εάν απαιτείται</a:t>
            </a:r>
          </a:p>
          <a:p>
            <a:pPr lvl="1">
              <a:lnSpc>
                <a:spcPct val="95000"/>
              </a:lnSpc>
              <a:spcBef>
                <a:spcPts val="300"/>
              </a:spcBef>
              <a:buFont typeface="Wingdings" panose="05000000000000000000" pitchFamily="2" charset="2"/>
              <a:buChar char="§"/>
            </a:pPr>
            <a:r>
              <a:rPr lang="el-GR" sz="2400" dirty="0" smtClean="0">
                <a:latin typeface="Calibri" panose="020F0502020204030204" pitchFamily="34" charset="0"/>
              </a:rPr>
              <a:t>Μπορεί να γίνει από αλλοδαπούς φορείς πιστοποίησης ποιότητας σε ΑΕΙ (διαπίστευση από ΑΔΙΠ)</a:t>
            </a:r>
          </a:p>
          <a:p>
            <a:pPr lvl="1">
              <a:lnSpc>
                <a:spcPct val="95000"/>
              </a:lnSpc>
              <a:spcBef>
                <a:spcPts val="600"/>
              </a:spcBef>
              <a:buFont typeface="Wingdings" panose="05000000000000000000" pitchFamily="2" charset="2"/>
              <a:buChar char="§"/>
            </a:pPr>
            <a:endParaRPr lang="el-GR" sz="2400" dirty="0">
              <a:latin typeface="Calibri" panose="020F0502020204030204" pitchFamily="34" charset="0"/>
            </a:endParaRPr>
          </a:p>
        </p:txBody>
      </p:sp>
    </p:spTree>
    <p:extLst>
      <p:ext uri="{BB962C8B-B14F-4D97-AF65-F5344CB8AC3E}">
        <p14:creationId xmlns:p14="http://schemas.microsoft.com/office/powerpoint/2010/main" val="3889463520"/>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508918"/>
          </a:xfrm>
        </p:spPr>
        <p:txBody>
          <a:bodyPr/>
          <a:lstStyle/>
          <a:p>
            <a:r>
              <a:rPr lang="el-GR" sz="2800" b="1" dirty="0">
                <a:solidFill>
                  <a:srgbClr val="C00000"/>
                </a:solidFill>
                <a:latin typeface="Calibri" panose="020F0502020204030204" pitchFamily="34" charset="0"/>
                <a:ea typeface="+mn-ea"/>
                <a:cs typeface="+mn-cs"/>
              </a:rPr>
              <a:t>Η </a:t>
            </a:r>
            <a:r>
              <a:rPr lang="el-GR" sz="2800" b="1" dirty="0" smtClean="0">
                <a:solidFill>
                  <a:srgbClr val="C00000"/>
                </a:solidFill>
                <a:latin typeface="Calibri" panose="020F0502020204030204" pitchFamily="34" charset="0"/>
                <a:ea typeface="+mn-ea"/>
                <a:cs typeface="+mn-cs"/>
              </a:rPr>
              <a:t>Πιστοποίηση περιλαμβάνει την Αξιολόγηση</a:t>
            </a:r>
            <a:endParaRPr lang="el-GR" sz="2800" b="1" dirty="0">
              <a:solidFill>
                <a:srgbClr val="C00000"/>
              </a:solidFill>
              <a:latin typeface="Calibri" panose="020F0502020204030204" pitchFamily="34" charset="0"/>
              <a:ea typeface="+mn-ea"/>
              <a:cs typeface="+mn-cs"/>
            </a:endParaRPr>
          </a:p>
        </p:txBody>
      </p:sp>
      <p:sp>
        <p:nvSpPr>
          <p:cNvPr id="3" name="Text Placeholder 2"/>
          <p:cNvSpPr>
            <a:spLocks noGrp="1"/>
          </p:cNvSpPr>
          <p:nvPr>
            <p:ph type="body" idx="1"/>
          </p:nvPr>
        </p:nvSpPr>
        <p:spPr>
          <a:xfrm>
            <a:off x="457200" y="1268760"/>
            <a:ext cx="4040188" cy="639762"/>
          </a:xfrm>
        </p:spPr>
        <p:txBody>
          <a:bodyPr/>
          <a:lstStyle/>
          <a:p>
            <a:pPr algn="ctr"/>
            <a:r>
              <a:rPr lang="el-GR" dirty="0" smtClean="0"/>
              <a:t>Πιστοποίηση</a:t>
            </a:r>
            <a:endParaRPr lang="el-GR" dirty="0"/>
          </a:p>
        </p:txBody>
      </p:sp>
      <p:sp>
        <p:nvSpPr>
          <p:cNvPr id="4" name="Content Placeholder 3"/>
          <p:cNvSpPr>
            <a:spLocks noGrp="1"/>
          </p:cNvSpPr>
          <p:nvPr>
            <p:ph sz="half" idx="2"/>
          </p:nvPr>
        </p:nvSpPr>
        <p:spPr>
          <a:xfrm>
            <a:off x="457200" y="1947663"/>
            <a:ext cx="4040188" cy="3951288"/>
          </a:xfrm>
        </p:spPr>
        <p:txBody>
          <a:bodyPr/>
          <a:lstStyle/>
          <a:p>
            <a:pPr marL="0" lvl="0" indent="0" defTabSz="449263" eaLnBrk="1" hangingPunct="1">
              <a:lnSpc>
                <a:spcPct val="101000"/>
              </a:lnSpc>
              <a:spcBef>
                <a:spcPts val="550"/>
              </a:spcBef>
              <a:buClr>
                <a:srgbClr val="332586"/>
              </a:buClr>
              <a:buSzPct val="100000"/>
              <a:buBlip>
                <a:blip r:embed="rId3"/>
              </a:buBlip>
            </a:pPr>
            <a:r>
              <a:rPr lang="el-GR" sz="2000" dirty="0">
                <a:solidFill>
                  <a:schemeClr val="accent1">
                    <a:lumMod val="50000"/>
                  </a:schemeClr>
                </a:solidFill>
                <a:latin typeface="Calibri" panose="020F0502020204030204" pitchFamily="34" charset="0"/>
                <a:ea typeface="MS Gothic" pitchFamily="49" charset="-128"/>
              </a:rPr>
              <a:t> </a:t>
            </a:r>
            <a:r>
              <a:rPr lang="el-GR" sz="2000" dirty="0" smtClean="0">
                <a:solidFill>
                  <a:schemeClr val="accent1">
                    <a:lumMod val="50000"/>
                  </a:schemeClr>
                </a:solidFill>
                <a:latin typeface="Calibri" panose="020F0502020204030204" pitchFamily="34" charset="0"/>
                <a:ea typeface="MS Gothic" pitchFamily="49" charset="-128"/>
              </a:rPr>
              <a:t>Επίσημη απόφαση από εξουσιοδοτημένη αρχή</a:t>
            </a:r>
            <a:r>
              <a:rPr lang="en-US" sz="2000" dirty="0" smtClean="0">
                <a:solidFill>
                  <a:schemeClr val="accent1">
                    <a:lumMod val="50000"/>
                  </a:schemeClr>
                </a:solidFill>
                <a:latin typeface="Calibri" panose="020F0502020204030204" pitchFamily="34" charset="0"/>
                <a:ea typeface="MS Gothic" pitchFamily="49" charset="-128"/>
              </a:rPr>
              <a:t> </a:t>
            </a:r>
            <a:r>
              <a:rPr lang="el-GR" sz="2000" dirty="0" smtClean="0">
                <a:solidFill>
                  <a:schemeClr val="accent1">
                    <a:lumMod val="50000"/>
                  </a:schemeClr>
                </a:solidFill>
                <a:latin typeface="Calibri" panose="020F0502020204030204" pitchFamily="34" charset="0"/>
                <a:ea typeface="MS Gothic" pitchFamily="49" charset="-128"/>
              </a:rPr>
              <a:t>για το κατά πόσο ένα πρόγραμμα ικανοποιεί συγκεκριμένα ελάχιστα </a:t>
            </a:r>
            <a:r>
              <a:rPr lang="en-GB" sz="2000" dirty="0" smtClean="0">
                <a:solidFill>
                  <a:schemeClr val="accent1">
                    <a:lumMod val="50000"/>
                  </a:schemeClr>
                </a:solidFill>
                <a:latin typeface="Calibri" panose="020F0502020204030204" pitchFamily="34" charset="0"/>
                <a:ea typeface="MS Gothic" pitchFamily="49" charset="-128"/>
              </a:rPr>
              <a:t>standards</a:t>
            </a:r>
            <a:r>
              <a:rPr lang="en-US" sz="2000" dirty="0" smtClean="0">
                <a:solidFill>
                  <a:schemeClr val="accent1">
                    <a:lumMod val="50000"/>
                  </a:schemeClr>
                </a:solidFill>
                <a:latin typeface="Calibri" panose="020F0502020204030204" pitchFamily="34" charset="0"/>
                <a:ea typeface="MS Gothic" pitchFamily="49" charset="-128"/>
              </a:rPr>
              <a:t>.</a:t>
            </a:r>
            <a:endParaRPr lang="en-US" sz="2000" dirty="0">
              <a:solidFill>
                <a:schemeClr val="accent1">
                  <a:lumMod val="50000"/>
                </a:schemeClr>
              </a:solidFill>
              <a:latin typeface="Calibri" panose="020F0502020204030204" pitchFamily="34" charset="0"/>
              <a:ea typeface="MS Gothic" pitchFamily="49" charset="-128"/>
            </a:endParaRPr>
          </a:p>
          <a:p>
            <a:pPr marL="0" lvl="0" indent="0" defTabSz="449263" eaLnBrk="1" hangingPunct="1">
              <a:lnSpc>
                <a:spcPct val="101000"/>
              </a:lnSpc>
              <a:spcBef>
                <a:spcPts val="550"/>
              </a:spcBef>
              <a:buClr>
                <a:srgbClr val="332586"/>
              </a:buClr>
              <a:buSzPct val="100000"/>
              <a:buBlip>
                <a:blip r:embed="rId3"/>
              </a:buBlip>
            </a:pPr>
            <a:r>
              <a:rPr lang="en-US" sz="2000" dirty="0">
                <a:solidFill>
                  <a:schemeClr val="accent1">
                    <a:lumMod val="50000"/>
                  </a:schemeClr>
                </a:solidFill>
                <a:latin typeface="Calibri" panose="020F0502020204030204" pitchFamily="34" charset="0"/>
                <a:ea typeface="MS Gothic" pitchFamily="49" charset="-128"/>
              </a:rPr>
              <a:t> </a:t>
            </a:r>
            <a:r>
              <a:rPr lang="el-GR" sz="2000" dirty="0">
                <a:solidFill>
                  <a:schemeClr val="accent1">
                    <a:lumMod val="50000"/>
                  </a:schemeClr>
                </a:solidFill>
                <a:latin typeface="Calibri" panose="020F0502020204030204" pitchFamily="34" charset="0"/>
                <a:ea typeface="MS Gothic" pitchFamily="49" charset="-128"/>
              </a:rPr>
              <a:t>Προκαθορισμένες συνέπειες </a:t>
            </a:r>
            <a:r>
              <a:rPr lang="el-GR" sz="2000" dirty="0" smtClean="0">
                <a:solidFill>
                  <a:schemeClr val="accent1">
                    <a:lumMod val="50000"/>
                  </a:schemeClr>
                </a:solidFill>
                <a:latin typeface="Calibri" panose="020F0502020204030204" pitchFamily="34" charset="0"/>
                <a:ea typeface="MS Gothic" pitchFamily="49" charset="-128"/>
              </a:rPr>
              <a:t>τυπικής </a:t>
            </a:r>
            <a:r>
              <a:rPr lang="el-GR" sz="2000" dirty="0">
                <a:solidFill>
                  <a:schemeClr val="accent1">
                    <a:lumMod val="50000"/>
                  </a:schemeClr>
                </a:solidFill>
                <a:latin typeface="Calibri" panose="020F0502020204030204" pitchFamily="34" charset="0"/>
                <a:ea typeface="MS Gothic" pitchFamily="49" charset="-128"/>
              </a:rPr>
              <a:t>φύσεως: </a:t>
            </a:r>
            <a:r>
              <a:rPr lang="el-GR" sz="2000" dirty="0" smtClean="0">
                <a:solidFill>
                  <a:schemeClr val="accent1">
                    <a:lumMod val="50000"/>
                  </a:schemeClr>
                </a:solidFill>
                <a:latin typeface="Calibri" panose="020F0502020204030204" pitchFamily="34" charset="0"/>
                <a:ea typeface="MS Gothic" pitchFamily="49" charset="-128"/>
              </a:rPr>
              <a:t>έγκριση υλοποίησης ενός προγράμματος, ή μη πιστοποίηση.</a:t>
            </a:r>
            <a:endParaRPr lang="en-US" sz="2000" dirty="0">
              <a:solidFill>
                <a:schemeClr val="accent1">
                  <a:lumMod val="50000"/>
                </a:schemeClr>
              </a:solidFill>
              <a:latin typeface="Calibri" panose="020F0502020204030204" pitchFamily="34" charset="0"/>
              <a:ea typeface="MS Gothic" pitchFamily="49" charset="-128"/>
            </a:endParaRPr>
          </a:p>
          <a:p>
            <a:pPr marL="0" lvl="0" indent="0" defTabSz="449263" eaLnBrk="1" hangingPunct="1">
              <a:lnSpc>
                <a:spcPct val="101000"/>
              </a:lnSpc>
              <a:spcBef>
                <a:spcPts val="550"/>
              </a:spcBef>
              <a:buClr>
                <a:srgbClr val="332586"/>
              </a:buClr>
              <a:buSzPct val="100000"/>
              <a:buBlip>
                <a:blip r:embed="rId3"/>
              </a:buBlip>
            </a:pPr>
            <a:r>
              <a:rPr lang="el-GR" sz="2000" dirty="0" smtClean="0">
                <a:solidFill>
                  <a:schemeClr val="accent1">
                    <a:lumMod val="50000"/>
                  </a:schemeClr>
                </a:solidFill>
                <a:latin typeface="Calibri" panose="020F0502020204030204" pitchFamily="34" charset="0"/>
                <a:ea typeface="MS Gothic" pitchFamily="49" charset="-128"/>
              </a:rPr>
              <a:t> Αφορά όλα τα Π.Σ. του τμήματος, ξεχωριστά</a:t>
            </a:r>
            <a:endParaRPr lang="en-GB" sz="2000" b="1" dirty="0">
              <a:solidFill>
                <a:schemeClr val="accent1">
                  <a:lumMod val="50000"/>
                </a:schemeClr>
              </a:solidFill>
              <a:latin typeface="Calibri" panose="020F0502020204030204" pitchFamily="34" charset="0"/>
              <a:ea typeface="MS Gothic" pitchFamily="49" charset="-128"/>
            </a:endParaRPr>
          </a:p>
          <a:p>
            <a:pPr>
              <a:spcBef>
                <a:spcPts val="600"/>
              </a:spcBef>
            </a:pPr>
            <a:endParaRPr lang="el-GR" sz="2000" dirty="0">
              <a:solidFill>
                <a:schemeClr val="accent1">
                  <a:lumMod val="50000"/>
                </a:schemeClr>
              </a:solidFill>
              <a:latin typeface="Calibri" panose="020F0502020204030204" pitchFamily="34" charset="0"/>
            </a:endParaRPr>
          </a:p>
        </p:txBody>
      </p:sp>
      <p:sp>
        <p:nvSpPr>
          <p:cNvPr id="5" name="Text Placeholder 4"/>
          <p:cNvSpPr>
            <a:spLocks noGrp="1"/>
          </p:cNvSpPr>
          <p:nvPr>
            <p:ph type="body" sz="quarter" idx="3"/>
          </p:nvPr>
        </p:nvSpPr>
        <p:spPr>
          <a:xfrm>
            <a:off x="4645025" y="1268760"/>
            <a:ext cx="4041775" cy="639762"/>
          </a:xfrm>
        </p:spPr>
        <p:txBody>
          <a:bodyPr/>
          <a:lstStyle/>
          <a:p>
            <a:pPr algn="ctr"/>
            <a:r>
              <a:rPr lang="el-GR" dirty="0" smtClean="0"/>
              <a:t>Αξιολόγηση</a:t>
            </a:r>
            <a:endParaRPr lang="el-GR" dirty="0"/>
          </a:p>
        </p:txBody>
      </p:sp>
      <p:sp>
        <p:nvSpPr>
          <p:cNvPr id="6" name="Content Placeholder 5"/>
          <p:cNvSpPr>
            <a:spLocks noGrp="1"/>
          </p:cNvSpPr>
          <p:nvPr>
            <p:ph sz="quarter" idx="4"/>
          </p:nvPr>
        </p:nvSpPr>
        <p:spPr>
          <a:xfrm>
            <a:off x="4645025" y="1908522"/>
            <a:ext cx="4041775" cy="3951288"/>
          </a:xfrm>
        </p:spPr>
        <p:txBody>
          <a:bodyPr/>
          <a:lstStyle/>
          <a:p>
            <a:pPr marL="0" indent="0" defTabSz="449263" eaLnBrk="1" hangingPunct="1">
              <a:lnSpc>
                <a:spcPct val="101000"/>
              </a:lnSpc>
              <a:spcBef>
                <a:spcPts val="550"/>
              </a:spcBef>
              <a:buClr>
                <a:srgbClr val="332586"/>
              </a:buClr>
              <a:buSzPct val="100000"/>
              <a:buBlip>
                <a:blip r:embed="rId3"/>
              </a:buBlip>
            </a:pPr>
            <a:r>
              <a:rPr lang="el-GR" sz="2000" dirty="0">
                <a:solidFill>
                  <a:schemeClr val="accent1">
                    <a:lumMod val="50000"/>
                  </a:schemeClr>
                </a:solidFill>
                <a:latin typeface="Calibri" panose="020F0502020204030204" pitchFamily="34" charset="0"/>
                <a:ea typeface="MS Gothic" pitchFamily="49" charset="-128"/>
              </a:rPr>
              <a:t>Υποστήριξη στην προσπάθεια  ανάπτυξης και βελτίωσης. </a:t>
            </a:r>
          </a:p>
          <a:p>
            <a:pPr marL="0" indent="0" defTabSz="449263" eaLnBrk="1" hangingPunct="1">
              <a:lnSpc>
                <a:spcPct val="101000"/>
              </a:lnSpc>
              <a:spcBef>
                <a:spcPts val="550"/>
              </a:spcBef>
              <a:buClr>
                <a:srgbClr val="332586"/>
              </a:buClr>
              <a:buSzPct val="100000"/>
              <a:buBlip>
                <a:blip r:embed="rId3"/>
              </a:buBlip>
            </a:pPr>
            <a:r>
              <a:rPr lang="el-GR" sz="2000" dirty="0">
                <a:solidFill>
                  <a:schemeClr val="accent1">
                    <a:lumMod val="50000"/>
                  </a:schemeClr>
                </a:solidFill>
                <a:latin typeface="Calibri" panose="020F0502020204030204" pitchFamily="34" charset="0"/>
                <a:ea typeface="MS Gothic" pitchFamily="49" charset="-128"/>
              </a:rPr>
              <a:t> Ενδυνάμωση της στρατηγικής για αλλαγές και εσωτερική κουλτούρα ποιότητας.</a:t>
            </a:r>
            <a:endParaRPr lang="en-US" sz="2000" dirty="0">
              <a:solidFill>
                <a:schemeClr val="accent1">
                  <a:lumMod val="50000"/>
                </a:schemeClr>
              </a:solidFill>
              <a:latin typeface="Calibri" panose="020F0502020204030204" pitchFamily="34" charset="0"/>
              <a:ea typeface="MS Gothic" pitchFamily="49" charset="-128"/>
            </a:endParaRPr>
          </a:p>
          <a:p>
            <a:pPr marL="0" indent="0" defTabSz="449263" eaLnBrk="1" hangingPunct="1">
              <a:lnSpc>
                <a:spcPct val="101000"/>
              </a:lnSpc>
              <a:spcBef>
                <a:spcPts val="550"/>
              </a:spcBef>
              <a:buClr>
                <a:srgbClr val="332586"/>
              </a:buClr>
              <a:buSzPct val="100000"/>
              <a:buBlip>
                <a:blip r:embed="rId3"/>
              </a:buBlip>
            </a:pPr>
            <a:r>
              <a:rPr lang="el-GR" sz="2000" dirty="0">
                <a:solidFill>
                  <a:schemeClr val="accent1">
                    <a:lumMod val="50000"/>
                  </a:schemeClr>
                </a:solidFill>
                <a:latin typeface="Calibri" panose="020F0502020204030204" pitchFamily="34" charset="0"/>
                <a:ea typeface="MS Gothic" pitchFamily="49" charset="-128"/>
              </a:rPr>
              <a:t> Λογική της καταλληλότητας για σκοπό</a:t>
            </a:r>
            <a:endParaRPr lang="en-US" sz="2000" dirty="0">
              <a:solidFill>
                <a:schemeClr val="accent1">
                  <a:lumMod val="50000"/>
                </a:schemeClr>
              </a:solidFill>
              <a:latin typeface="Calibri" panose="020F0502020204030204" pitchFamily="34" charset="0"/>
              <a:ea typeface="MS Gothic" pitchFamily="49" charset="-128"/>
            </a:endParaRPr>
          </a:p>
          <a:p>
            <a:pPr marL="0" indent="0" defTabSz="449263" eaLnBrk="1" hangingPunct="1">
              <a:lnSpc>
                <a:spcPct val="101000"/>
              </a:lnSpc>
              <a:spcBef>
                <a:spcPts val="550"/>
              </a:spcBef>
              <a:buClr>
                <a:srgbClr val="332586"/>
              </a:buClr>
              <a:buSzPct val="100000"/>
              <a:buBlip>
                <a:blip r:embed="rId3"/>
              </a:buBlip>
            </a:pPr>
            <a:r>
              <a:rPr lang="el-GR" sz="2000" dirty="0">
                <a:solidFill>
                  <a:schemeClr val="accent1">
                    <a:lumMod val="50000"/>
                  </a:schemeClr>
                </a:solidFill>
                <a:latin typeface="Calibri" panose="020F0502020204030204" pitchFamily="34" charset="0"/>
                <a:ea typeface="MS Gothic" pitchFamily="49" charset="-128"/>
              </a:rPr>
              <a:t> Συστάσεις για ενδυνάμωση</a:t>
            </a:r>
            <a:r>
              <a:rPr lang="en-US" sz="2000" dirty="0">
                <a:solidFill>
                  <a:schemeClr val="accent1">
                    <a:lumMod val="50000"/>
                  </a:schemeClr>
                </a:solidFill>
                <a:latin typeface="Calibri" panose="020F0502020204030204" pitchFamily="34" charset="0"/>
                <a:ea typeface="MS Gothic" pitchFamily="49" charset="-128"/>
              </a:rPr>
              <a:t>, </a:t>
            </a:r>
            <a:r>
              <a:rPr lang="el-GR" sz="2000" dirty="0">
                <a:solidFill>
                  <a:schemeClr val="accent1">
                    <a:lumMod val="50000"/>
                  </a:schemeClr>
                </a:solidFill>
                <a:latin typeface="Calibri" panose="020F0502020204030204" pitchFamily="34" charset="0"/>
                <a:ea typeface="MS Gothic" pitchFamily="49" charset="-128"/>
              </a:rPr>
              <a:t>αλλαγή, αναπροσανατολισμό</a:t>
            </a:r>
            <a:endParaRPr lang="en-US" sz="2000" dirty="0">
              <a:solidFill>
                <a:schemeClr val="accent1">
                  <a:lumMod val="50000"/>
                </a:schemeClr>
              </a:solidFill>
              <a:latin typeface="Calibri" panose="020F0502020204030204" pitchFamily="34" charset="0"/>
              <a:ea typeface="MS Gothic" pitchFamily="49" charset="-128"/>
            </a:endParaRPr>
          </a:p>
          <a:p>
            <a:pPr marL="0" indent="0" defTabSz="449263" eaLnBrk="1" hangingPunct="1">
              <a:lnSpc>
                <a:spcPct val="101000"/>
              </a:lnSpc>
              <a:spcBef>
                <a:spcPts val="550"/>
              </a:spcBef>
              <a:buClr>
                <a:srgbClr val="332586"/>
              </a:buClr>
              <a:buSzPct val="100000"/>
              <a:buNone/>
            </a:pPr>
            <a:endParaRPr lang="el-GR" sz="2000" dirty="0">
              <a:solidFill>
                <a:schemeClr val="accent1">
                  <a:lumMod val="50000"/>
                </a:schemeClr>
              </a:solidFill>
              <a:latin typeface="Calibri" panose="020F0502020204030204" pitchFamily="34" charset="0"/>
              <a:ea typeface="MS Gothic" pitchFamily="49" charset="-128"/>
            </a:endParaRPr>
          </a:p>
        </p:txBody>
      </p:sp>
      <p:sp>
        <p:nvSpPr>
          <p:cNvPr id="8" name="TextBox 7"/>
          <p:cNvSpPr txBox="1"/>
          <p:nvPr/>
        </p:nvSpPr>
        <p:spPr>
          <a:xfrm>
            <a:off x="457200" y="5517232"/>
            <a:ext cx="8363272" cy="1301895"/>
          </a:xfrm>
          <a:prstGeom prst="rect">
            <a:avLst/>
          </a:prstGeom>
          <a:solidFill>
            <a:schemeClr val="accent1">
              <a:alpha val="20000"/>
            </a:schemeClr>
          </a:solidFill>
        </p:spPr>
        <p:txBody>
          <a:bodyPr wrap="square" rtlCol="0">
            <a:spAutoFit/>
          </a:bodyPr>
          <a:lstStyle/>
          <a:p>
            <a:pPr lvl="0" defTabSz="449263" eaLnBrk="0" hangingPunct="0">
              <a:lnSpc>
                <a:spcPct val="101000"/>
              </a:lnSpc>
              <a:spcBef>
                <a:spcPts val="0"/>
              </a:spcBef>
              <a:buClr>
                <a:srgbClr val="332586"/>
              </a:buClr>
              <a:buSzPct val="100000"/>
            </a:pPr>
            <a:r>
              <a:rPr lang="el-GR" sz="2400" b="1" dirty="0">
                <a:solidFill>
                  <a:schemeClr val="tx2">
                    <a:lumMod val="75000"/>
                  </a:schemeClr>
                </a:solidFill>
                <a:latin typeface="Calibri" panose="020F0502020204030204" pitchFamily="34" charset="0"/>
                <a:ea typeface="MS Gothic" pitchFamily="49" charset="-128"/>
              </a:rPr>
              <a:t>Κοινά Στοιχεία</a:t>
            </a:r>
            <a:r>
              <a:rPr lang="en-US" sz="2400" dirty="0">
                <a:solidFill>
                  <a:schemeClr val="tx2">
                    <a:lumMod val="75000"/>
                  </a:schemeClr>
                </a:solidFill>
                <a:latin typeface="Calibri" panose="020F0502020204030204" pitchFamily="34" charset="0"/>
                <a:ea typeface="MS Gothic" pitchFamily="49" charset="-128"/>
              </a:rPr>
              <a:t>:</a:t>
            </a:r>
          </a:p>
          <a:p>
            <a:pPr lvl="0" defTabSz="449263" eaLnBrk="0" hangingPunct="0">
              <a:lnSpc>
                <a:spcPct val="101000"/>
              </a:lnSpc>
              <a:spcBef>
                <a:spcPts val="0"/>
              </a:spcBef>
              <a:buClr>
                <a:srgbClr val="332586"/>
              </a:buClr>
              <a:buSzPct val="100000"/>
              <a:buBlip>
                <a:blip r:embed="rId3"/>
              </a:buBlip>
            </a:pPr>
            <a:r>
              <a:rPr lang="el-GR" dirty="0">
                <a:solidFill>
                  <a:schemeClr val="tx2">
                    <a:lumMod val="75000"/>
                  </a:schemeClr>
                </a:solidFill>
                <a:latin typeface="Calibri" panose="020F0502020204030204" pitchFamily="34" charset="0"/>
                <a:ea typeface="MS Gothic" pitchFamily="49" charset="-128"/>
              </a:rPr>
              <a:t> Έκθεση Αξιολόγησης υποβάλλεται από το Ίδρυμα ή το Πρόγραμμα Σπουδών</a:t>
            </a:r>
            <a:endParaRPr lang="en-US" dirty="0">
              <a:solidFill>
                <a:schemeClr val="tx2">
                  <a:lumMod val="75000"/>
                </a:schemeClr>
              </a:solidFill>
              <a:latin typeface="Calibri" panose="020F0502020204030204" pitchFamily="34" charset="0"/>
              <a:ea typeface="MS Gothic" pitchFamily="49" charset="-128"/>
            </a:endParaRPr>
          </a:p>
          <a:p>
            <a:pPr lvl="0" defTabSz="449263" eaLnBrk="0" hangingPunct="0">
              <a:lnSpc>
                <a:spcPct val="101000"/>
              </a:lnSpc>
              <a:spcBef>
                <a:spcPts val="0"/>
              </a:spcBef>
              <a:buClr>
                <a:srgbClr val="332586"/>
              </a:buClr>
              <a:buSzPct val="100000"/>
              <a:buBlip>
                <a:blip r:embed="rId3"/>
              </a:buBlip>
            </a:pPr>
            <a:r>
              <a:rPr lang="el-GR" dirty="0">
                <a:solidFill>
                  <a:schemeClr val="tx2">
                    <a:lumMod val="75000"/>
                  </a:schemeClr>
                </a:solidFill>
                <a:latin typeface="Calibri" panose="020F0502020204030204" pitchFamily="34" charset="0"/>
                <a:ea typeface="MS Gothic" pitchFamily="49" charset="-128"/>
              </a:rPr>
              <a:t>Εξωτερική Αξιολόγηση από ομάδα εμπειρογνωμόνων</a:t>
            </a:r>
            <a:endParaRPr lang="en-GB" dirty="0">
              <a:solidFill>
                <a:schemeClr val="tx2">
                  <a:lumMod val="75000"/>
                </a:schemeClr>
              </a:solidFill>
              <a:latin typeface="Calibri" panose="020F0502020204030204" pitchFamily="34" charset="0"/>
              <a:ea typeface="MS Gothic" pitchFamily="49" charset="-128"/>
            </a:endParaRPr>
          </a:p>
          <a:p>
            <a:endParaRPr lang="el-GR" dirty="0">
              <a:solidFill>
                <a:schemeClr val="tx2">
                  <a:lumMod val="75000"/>
                </a:schemeClr>
              </a:solidFill>
              <a:latin typeface="Calibri" panose="020F0502020204030204" pitchFamily="34" charset="0"/>
            </a:endParaRPr>
          </a:p>
        </p:txBody>
      </p:sp>
      <p:sp>
        <p:nvSpPr>
          <p:cNvPr id="7" name="Αριστερό-δεξιό βέλος 6"/>
          <p:cNvSpPr/>
          <p:nvPr/>
        </p:nvSpPr>
        <p:spPr>
          <a:xfrm>
            <a:off x="107504" y="1268760"/>
            <a:ext cx="8856984" cy="864096"/>
          </a:xfrm>
          <a:prstGeom prst="leftRightArrow">
            <a:avLst/>
          </a:prstGeom>
          <a:solidFill>
            <a:schemeClr val="accent1">
              <a:alpha val="3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562206544"/>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rved Up Arrow 8"/>
          <p:cNvSpPr/>
          <p:nvPr/>
        </p:nvSpPr>
        <p:spPr>
          <a:xfrm rot="10800000" flipH="1">
            <a:off x="3347864" y="1988840"/>
            <a:ext cx="2232248" cy="536923"/>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3" name="Text Placeholder 2"/>
          <p:cNvSpPr>
            <a:spLocks noGrp="1"/>
          </p:cNvSpPr>
          <p:nvPr>
            <p:ph type="body" idx="1"/>
          </p:nvPr>
        </p:nvSpPr>
        <p:spPr>
          <a:xfrm>
            <a:off x="457200" y="2263503"/>
            <a:ext cx="4040188" cy="639762"/>
          </a:xfrm>
        </p:spPr>
        <p:txBody>
          <a:bodyPr/>
          <a:lstStyle/>
          <a:p>
            <a:pPr algn="ctr"/>
            <a:r>
              <a:rPr lang="el-GR" dirty="0" smtClean="0"/>
              <a:t>Από τις Εισροές</a:t>
            </a:r>
            <a:endParaRPr lang="el-GR" dirty="0"/>
          </a:p>
        </p:txBody>
      </p:sp>
      <p:sp>
        <p:nvSpPr>
          <p:cNvPr id="4" name="Content Placeholder 3"/>
          <p:cNvSpPr>
            <a:spLocks noGrp="1"/>
          </p:cNvSpPr>
          <p:nvPr>
            <p:ph sz="half" idx="2"/>
          </p:nvPr>
        </p:nvSpPr>
        <p:spPr>
          <a:xfrm>
            <a:off x="457200" y="2862088"/>
            <a:ext cx="4040188" cy="3951288"/>
          </a:xfrm>
        </p:spPr>
        <p:txBody>
          <a:bodyPr/>
          <a:lstStyle/>
          <a:p>
            <a:pPr marL="266700" lvl="0" indent="-266700" defTabSz="449263" eaLnBrk="1" hangingPunct="1">
              <a:lnSpc>
                <a:spcPct val="101000"/>
              </a:lnSpc>
              <a:spcBef>
                <a:spcPts val="550"/>
              </a:spcBef>
              <a:buClr>
                <a:srgbClr val="332586"/>
              </a:buClr>
              <a:buSzPct val="100000"/>
              <a:buBlip>
                <a:blip r:embed="rId3"/>
              </a:buBlip>
            </a:pPr>
            <a:r>
              <a:rPr lang="el-GR" sz="2000" dirty="0">
                <a:solidFill>
                  <a:srgbClr val="332586"/>
                </a:solidFill>
                <a:latin typeface="Arial Unicode MS" pitchFamily="34" charset="-128"/>
                <a:ea typeface="MS Gothic" pitchFamily="49" charset="-128"/>
              </a:rPr>
              <a:t> </a:t>
            </a:r>
            <a:r>
              <a:rPr lang="el-GR" sz="2000" dirty="0" smtClean="0">
                <a:solidFill>
                  <a:schemeClr val="tx2">
                    <a:lumMod val="75000"/>
                  </a:schemeClr>
                </a:solidFill>
                <a:latin typeface="Arial Unicode MS" pitchFamily="34" charset="-128"/>
                <a:ea typeface="MS Gothic" pitchFamily="49" charset="-128"/>
              </a:rPr>
              <a:t>Κατάρτιση και επιστημονικό κύρος των καθηγητών</a:t>
            </a:r>
            <a:endParaRPr lang="en-US" sz="2000" dirty="0">
              <a:solidFill>
                <a:schemeClr val="tx2">
                  <a:lumMod val="75000"/>
                </a:schemeClr>
              </a:solidFill>
              <a:latin typeface="Arial Unicode MS" pitchFamily="34" charset="-128"/>
              <a:ea typeface="MS Gothic" pitchFamily="49" charset="-128"/>
            </a:endParaRPr>
          </a:p>
          <a:p>
            <a:pPr marL="266700" lvl="0" indent="-266700" defTabSz="449263" eaLnBrk="1" hangingPunct="1">
              <a:lnSpc>
                <a:spcPct val="101000"/>
              </a:lnSpc>
              <a:spcBef>
                <a:spcPts val="550"/>
              </a:spcBef>
              <a:buClr>
                <a:srgbClr val="332586"/>
              </a:buClr>
              <a:buSzPct val="100000"/>
              <a:buBlip>
                <a:blip r:embed="rId3"/>
              </a:buBlip>
            </a:pPr>
            <a:r>
              <a:rPr lang="en-US" sz="2000" dirty="0">
                <a:solidFill>
                  <a:schemeClr val="tx2">
                    <a:lumMod val="75000"/>
                  </a:schemeClr>
                </a:solidFill>
                <a:latin typeface="Arial Unicode MS" pitchFamily="34" charset="-128"/>
                <a:ea typeface="MS Gothic" pitchFamily="49" charset="-128"/>
              </a:rPr>
              <a:t> </a:t>
            </a:r>
            <a:r>
              <a:rPr lang="el-GR" sz="2000" dirty="0" smtClean="0">
                <a:solidFill>
                  <a:schemeClr val="tx2">
                    <a:lumMod val="75000"/>
                  </a:schemeClr>
                </a:solidFill>
                <a:latin typeface="Arial Unicode MS" pitchFamily="34" charset="-128"/>
                <a:ea typeface="MS Gothic" pitchFamily="49" charset="-128"/>
              </a:rPr>
              <a:t>Πλήθος μαθημάτων, θεμάτων και αντικειμένων διδασκαλίας</a:t>
            </a:r>
            <a:endParaRPr lang="en-US" sz="2000" dirty="0">
              <a:solidFill>
                <a:schemeClr val="tx2">
                  <a:lumMod val="75000"/>
                </a:schemeClr>
              </a:solidFill>
              <a:latin typeface="Arial Unicode MS" pitchFamily="34" charset="-128"/>
              <a:ea typeface="MS Gothic" pitchFamily="49" charset="-128"/>
            </a:endParaRPr>
          </a:p>
          <a:p>
            <a:pPr marL="266700" lvl="0" indent="-266700" defTabSz="449263" eaLnBrk="1" hangingPunct="1">
              <a:lnSpc>
                <a:spcPct val="101000"/>
              </a:lnSpc>
              <a:spcBef>
                <a:spcPts val="550"/>
              </a:spcBef>
              <a:buClr>
                <a:srgbClr val="332586"/>
              </a:buClr>
              <a:buSzPct val="100000"/>
              <a:buBlip>
                <a:blip r:embed="rId3"/>
              </a:buBlip>
            </a:pPr>
            <a:r>
              <a:rPr lang="el-GR" sz="2000" dirty="0" smtClean="0">
                <a:solidFill>
                  <a:schemeClr val="tx2">
                    <a:lumMod val="75000"/>
                  </a:schemeClr>
                </a:solidFill>
                <a:latin typeface="Arial Unicode MS" pitchFamily="34" charset="-128"/>
                <a:ea typeface="MS Gothic" pitchFamily="49" charset="-128"/>
              </a:rPr>
              <a:t>Αλληλουχία μαθημάτων</a:t>
            </a:r>
          </a:p>
          <a:p>
            <a:pPr marL="266700" lvl="0" indent="-266700" defTabSz="449263" eaLnBrk="1" hangingPunct="1">
              <a:lnSpc>
                <a:spcPct val="101000"/>
              </a:lnSpc>
              <a:spcBef>
                <a:spcPts val="550"/>
              </a:spcBef>
              <a:buClr>
                <a:srgbClr val="332586"/>
              </a:buClr>
              <a:buSzPct val="100000"/>
              <a:buBlip>
                <a:blip r:embed="rId3"/>
              </a:buBlip>
            </a:pPr>
            <a:r>
              <a:rPr lang="el-GR" sz="2000" dirty="0" smtClean="0">
                <a:solidFill>
                  <a:schemeClr val="tx2">
                    <a:lumMod val="75000"/>
                  </a:schemeClr>
                </a:solidFill>
                <a:latin typeface="Arial Unicode MS" pitchFamily="34" charset="-128"/>
                <a:ea typeface="MS Gothic" pitchFamily="49" charset="-128"/>
              </a:rPr>
              <a:t>Υποδομές</a:t>
            </a:r>
          </a:p>
          <a:p>
            <a:pPr marL="266700" lvl="0" indent="-266700" defTabSz="449263" eaLnBrk="1" hangingPunct="1">
              <a:lnSpc>
                <a:spcPct val="101000"/>
              </a:lnSpc>
              <a:spcBef>
                <a:spcPts val="550"/>
              </a:spcBef>
              <a:buClr>
                <a:srgbClr val="332586"/>
              </a:buClr>
              <a:buSzPct val="100000"/>
              <a:buBlip>
                <a:blip r:embed="rId3"/>
              </a:buBlip>
            </a:pPr>
            <a:r>
              <a:rPr lang="el-GR" sz="2000" dirty="0" smtClean="0">
                <a:solidFill>
                  <a:schemeClr val="tx2">
                    <a:lumMod val="75000"/>
                  </a:schemeClr>
                </a:solidFill>
                <a:latin typeface="Arial Unicode MS" pitchFamily="34" charset="-128"/>
                <a:ea typeface="MS Gothic" pitchFamily="49" charset="-128"/>
              </a:rPr>
              <a:t>...........</a:t>
            </a:r>
            <a:endParaRPr lang="en-GB" sz="2000" dirty="0">
              <a:solidFill>
                <a:schemeClr val="tx2">
                  <a:lumMod val="75000"/>
                </a:schemeClr>
              </a:solidFill>
              <a:latin typeface="Arial Unicode MS" pitchFamily="34" charset="-128"/>
              <a:ea typeface="MS Gothic" pitchFamily="49" charset="-128"/>
            </a:endParaRPr>
          </a:p>
          <a:p>
            <a:pPr>
              <a:spcBef>
                <a:spcPts val="600"/>
              </a:spcBef>
            </a:pPr>
            <a:endParaRPr lang="el-GR" sz="2000" dirty="0"/>
          </a:p>
        </p:txBody>
      </p:sp>
      <p:sp>
        <p:nvSpPr>
          <p:cNvPr id="5" name="Text Placeholder 4"/>
          <p:cNvSpPr>
            <a:spLocks noGrp="1"/>
          </p:cNvSpPr>
          <p:nvPr>
            <p:ph type="body" sz="quarter" idx="3"/>
          </p:nvPr>
        </p:nvSpPr>
        <p:spPr>
          <a:xfrm>
            <a:off x="4427984" y="2263503"/>
            <a:ext cx="4041775" cy="639762"/>
          </a:xfrm>
        </p:spPr>
        <p:txBody>
          <a:bodyPr/>
          <a:lstStyle/>
          <a:p>
            <a:pPr algn="ctr"/>
            <a:r>
              <a:rPr lang="el-GR" dirty="0" smtClean="0"/>
              <a:t>Στις Εκροές</a:t>
            </a:r>
            <a:endParaRPr lang="el-GR" dirty="0"/>
          </a:p>
        </p:txBody>
      </p:sp>
      <p:sp>
        <p:nvSpPr>
          <p:cNvPr id="6" name="Content Placeholder 5"/>
          <p:cNvSpPr>
            <a:spLocks noGrp="1"/>
          </p:cNvSpPr>
          <p:nvPr>
            <p:ph sz="quarter" idx="4"/>
          </p:nvPr>
        </p:nvSpPr>
        <p:spPr>
          <a:xfrm>
            <a:off x="4645025" y="2822947"/>
            <a:ext cx="4041775" cy="3951288"/>
          </a:xfrm>
        </p:spPr>
        <p:txBody>
          <a:bodyPr/>
          <a:lstStyle/>
          <a:p>
            <a:pPr marL="266700" indent="-266700" defTabSz="449263" eaLnBrk="1" hangingPunct="1">
              <a:lnSpc>
                <a:spcPct val="101000"/>
              </a:lnSpc>
              <a:spcBef>
                <a:spcPts val="550"/>
              </a:spcBef>
              <a:buClr>
                <a:srgbClr val="332586"/>
              </a:buClr>
              <a:buSzPct val="100000"/>
              <a:buBlip>
                <a:blip r:embed="rId3"/>
              </a:buBlip>
              <a:tabLst>
                <a:tab pos="171450" algn="l"/>
              </a:tabLst>
            </a:pPr>
            <a:r>
              <a:rPr lang="el-GR" sz="2000" dirty="0" smtClean="0">
                <a:solidFill>
                  <a:schemeClr val="tx2">
                    <a:lumMod val="75000"/>
                  </a:schemeClr>
                </a:solidFill>
                <a:latin typeface="Arial Unicode MS" pitchFamily="34" charset="-128"/>
                <a:ea typeface="MS Gothic" pitchFamily="49" charset="-128"/>
              </a:rPr>
              <a:t> Ποιες γνώσεις και δεξιότητες έχουν πραγματικά αποκτήσει οι φοιτητές</a:t>
            </a:r>
          </a:p>
          <a:p>
            <a:pPr marL="266700" indent="-266700" defTabSz="449263" eaLnBrk="1" hangingPunct="1">
              <a:lnSpc>
                <a:spcPct val="101000"/>
              </a:lnSpc>
              <a:spcBef>
                <a:spcPts val="550"/>
              </a:spcBef>
              <a:buClr>
                <a:srgbClr val="332586"/>
              </a:buClr>
              <a:buSzPct val="100000"/>
              <a:buBlip>
                <a:blip r:embed="rId3"/>
              </a:buBlip>
              <a:tabLst>
                <a:tab pos="171450" algn="l"/>
              </a:tabLst>
            </a:pPr>
            <a:r>
              <a:rPr lang="el-GR" sz="2000" dirty="0" smtClean="0">
                <a:solidFill>
                  <a:schemeClr val="tx2">
                    <a:lumMod val="75000"/>
                  </a:schemeClr>
                </a:solidFill>
                <a:latin typeface="Arial Unicode MS" pitchFamily="34" charset="-128"/>
                <a:ea typeface="MS Gothic" pitchFamily="49" charset="-128"/>
              </a:rPr>
              <a:t>Τι πραγματικά γνωρίζουν και τι είναι ικανοί να εφαρμόσουν στην πράξη</a:t>
            </a:r>
          </a:p>
          <a:p>
            <a:pPr marL="266700" indent="-266700" defTabSz="449263" eaLnBrk="1" hangingPunct="1">
              <a:lnSpc>
                <a:spcPct val="101000"/>
              </a:lnSpc>
              <a:spcBef>
                <a:spcPts val="550"/>
              </a:spcBef>
              <a:buClr>
                <a:srgbClr val="332586"/>
              </a:buClr>
              <a:buSzPct val="100000"/>
              <a:buBlip>
                <a:blip r:embed="rId3"/>
              </a:buBlip>
              <a:tabLst>
                <a:tab pos="171450" algn="l"/>
              </a:tabLst>
            </a:pPr>
            <a:r>
              <a:rPr lang="el-GR" sz="2000" dirty="0" smtClean="0">
                <a:solidFill>
                  <a:schemeClr val="tx2">
                    <a:lumMod val="75000"/>
                  </a:schemeClr>
                </a:solidFill>
                <a:latin typeface="Arial Unicode MS" pitchFamily="34" charset="-128"/>
                <a:ea typeface="MS Gothic" pitchFamily="49" charset="-128"/>
              </a:rPr>
              <a:t>Μαθησιακά αποτελέσματα που να είναι κατανοητά για τους τρίτους και μετρήσιμα</a:t>
            </a:r>
          </a:p>
          <a:p>
            <a:pPr marL="0" indent="0" defTabSz="449263" eaLnBrk="1" hangingPunct="1">
              <a:lnSpc>
                <a:spcPct val="101000"/>
              </a:lnSpc>
              <a:spcBef>
                <a:spcPts val="550"/>
              </a:spcBef>
              <a:buClr>
                <a:srgbClr val="332586"/>
              </a:buClr>
              <a:buSzPct val="100000"/>
              <a:buNone/>
            </a:pPr>
            <a:endParaRPr lang="el-GR" sz="2000" dirty="0">
              <a:solidFill>
                <a:schemeClr val="tx2">
                  <a:lumMod val="75000"/>
                </a:schemeClr>
              </a:solidFill>
              <a:latin typeface="Arial Unicode MS" pitchFamily="34" charset="-128"/>
              <a:ea typeface="MS Gothic" pitchFamily="49" charset="-128"/>
            </a:endParaRPr>
          </a:p>
        </p:txBody>
      </p:sp>
      <p:sp>
        <p:nvSpPr>
          <p:cNvPr id="2" name="Title 1"/>
          <p:cNvSpPr>
            <a:spLocks noGrp="1"/>
          </p:cNvSpPr>
          <p:nvPr>
            <p:ph type="title"/>
          </p:nvPr>
        </p:nvSpPr>
        <p:spPr>
          <a:xfrm>
            <a:off x="382588" y="1238760"/>
            <a:ext cx="8229600" cy="508918"/>
          </a:xfrm>
          <a:solidFill>
            <a:schemeClr val="bg1">
              <a:alpha val="35000"/>
            </a:schemeClr>
          </a:solidFill>
        </p:spPr>
        <p:txBody>
          <a:bodyPr/>
          <a:lstStyle/>
          <a:p>
            <a:r>
              <a:rPr lang="el-GR" sz="2800" b="1" dirty="0" smtClean="0">
                <a:solidFill>
                  <a:srgbClr val="C00000"/>
                </a:solidFill>
                <a:latin typeface="Calibri" panose="020F0502020204030204" pitchFamily="34" charset="0"/>
                <a:ea typeface="+mn-ea"/>
                <a:cs typeface="+mn-cs"/>
              </a:rPr>
              <a:t>Μετατόπιση της Έμφασης</a:t>
            </a:r>
            <a:endParaRPr lang="el-GR" sz="2800" b="1" dirty="0">
              <a:solidFill>
                <a:srgbClr val="C00000"/>
              </a:solidFill>
              <a:latin typeface="Calibri" panose="020F0502020204030204" pitchFamily="34" charset="0"/>
              <a:ea typeface="+mn-ea"/>
              <a:cs typeface="+mn-cs"/>
            </a:endParaRPr>
          </a:p>
        </p:txBody>
      </p:sp>
    </p:spTree>
    <p:extLst>
      <p:ext uri="{BB962C8B-B14F-4D97-AF65-F5344CB8AC3E}">
        <p14:creationId xmlns:p14="http://schemas.microsoft.com/office/powerpoint/2010/main" val="3235743846"/>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1196752"/>
            <a:ext cx="8784976" cy="73047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Πιστοποίηση Προγραμμάτων Σπουδών: Το ζητούμενο </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pPr lvl="1">
              <a:lnSpc>
                <a:spcPct val="95000"/>
              </a:lnSpc>
              <a:spcBef>
                <a:spcPts val="600"/>
              </a:spcBef>
              <a:buFont typeface="Wingdings" panose="05000000000000000000" pitchFamily="2" charset="2"/>
              <a:buChar char="§"/>
            </a:pPr>
            <a:r>
              <a:rPr lang="el-GR" sz="2400" dirty="0" smtClean="0">
                <a:solidFill>
                  <a:schemeClr val="accent1">
                    <a:lumMod val="50000"/>
                  </a:schemeClr>
                </a:solidFill>
                <a:latin typeface="Calibri" panose="020F0502020204030204" pitchFamily="34" charset="0"/>
              </a:rPr>
              <a:t>Προγράμματα σπουδών βασισμένα σε </a:t>
            </a:r>
            <a:r>
              <a:rPr lang="el-GR" sz="2400" b="1" dirty="0" smtClean="0">
                <a:solidFill>
                  <a:schemeClr val="accent1">
                    <a:lumMod val="50000"/>
                  </a:schemeClr>
                </a:solidFill>
                <a:latin typeface="Calibri" panose="020F0502020204030204" pitchFamily="34" charset="0"/>
              </a:rPr>
              <a:t>Μαθησιακά Αποτελέσματα</a:t>
            </a:r>
            <a:r>
              <a:rPr lang="el-GR" sz="2400" dirty="0" smtClean="0">
                <a:solidFill>
                  <a:schemeClr val="accent1">
                    <a:lumMod val="50000"/>
                  </a:schemeClr>
                </a:solidFill>
                <a:latin typeface="Calibri" panose="020F0502020204030204" pitchFamily="34" charset="0"/>
              </a:rPr>
              <a:t> και συμβατά με το </a:t>
            </a:r>
            <a:r>
              <a:rPr lang="el-GR" sz="2400" b="1" dirty="0" smtClean="0">
                <a:solidFill>
                  <a:schemeClr val="accent1">
                    <a:lumMod val="50000"/>
                  </a:schemeClr>
                </a:solidFill>
                <a:latin typeface="Calibri" panose="020F0502020204030204" pitchFamily="34" charset="0"/>
              </a:rPr>
              <a:t>Εθνικό Πλαίσιο Προσόντων Ανώτατης Εκπαίδευσης</a:t>
            </a:r>
          </a:p>
          <a:p>
            <a:pPr lvl="1">
              <a:lnSpc>
                <a:spcPct val="95000"/>
              </a:lnSpc>
              <a:spcBef>
                <a:spcPts val="600"/>
              </a:spcBef>
              <a:buFont typeface="Wingdings" panose="05000000000000000000" pitchFamily="2" charset="2"/>
              <a:buChar char="§"/>
            </a:pPr>
            <a:r>
              <a:rPr lang="el-GR" sz="2400" dirty="0" smtClean="0">
                <a:solidFill>
                  <a:schemeClr val="accent1">
                    <a:lumMod val="50000"/>
                  </a:schemeClr>
                </a:solidFill>
                <a:latin typeface="Calibri" panose="020F0502020204030204" pitchFamily="34" charset="0"/>
              </a:rPr>
              <a:t>Εκπαιδευτική διαδικασία μέσω της οποίας επιτυγχάνονται </a:t>
            </a:r>
            <a:r>
              <a:rPr lang="el-GR" sz="2400" dirty="0">
                <a:solidFill>
                  <a:schemeClr val="accent1">
                    <a:lumMod val="50000"/>
                  </a:schemeClr>
                </a:solidFill>
                <a:latin typeface="Calibri" panose="020F0502020204030204" pitchFamily="34" charset="0"/>
              </a:rPr>
              <a:t>τα Μ.Α. </a:t>
            </a:r>
            <a:r>
              <a:rPr lang="el-GR" sz="2400" dirty="0" smtClean="0">
                <a:solidFill>
                  <a:schemeClr val="accent1">
                    <a:lumMod val="50000"/>
                  </a:schemeClr>
                </a:solidFill>
                <a:latin typeface="Calibri" panose="020F0502020204030204" pitchFamily="34" charset="0"/>
              </a:rPr>
              <a:t>του Π.Σ.. – Επάρκεια του τμήματος να υλοποιήσει επιτυχώς την αντίστοιχη εκπαιδευτική διαδικασία</a:t>
            </a:r>
            <a:endParaRPr lang="el-GR" sz="2000" dirty="0" smtClean="0">
              <a:solidFill>
                <a:schemeClr val="accent1">
                  <a:lumMod val="50000"/>
                </a:schemeClr>
              </a:solidFill>
              <a:latin typeface="Calibri" panose="020F0502020204030204" pitchFamily="34" charset="0"/>
            </a:endParaRPr>
          </a:p>
          <a:p>
            <a:pPr lvl="1">
              <a:lnSpc>
                <a:spcPct val="95000"/>
              </a:lnSpc>
              <a:spcBef>
                <a:spcPts val="600"/>
              </a:spcBef>
              <a:buFont typeface="Wingdings" panose="05000000000000000000" pitchFamily="2" charset="2"/>
              <a:buChar char="§"/>
            </a:pPr>
            <a:r>
              <a:rPr lang="el-GR" sz="2400" dirty="0" smtClean="0">
                <a:solidFill>
                  <a:schemeClr val="accent1">
                    <a:lumMod val="50000"/>
                  </a:schemeClr>
                </a:solidFill>
                <a:latin typeface="Calibri" panose="020F0502020204030204" pitchFamily="34" charset="0"/>
              </a:rPr>
              <a:t>Καταλήγει σε συγκεκριμένη τεκμηριωμένη και πλήρως αιτιολογημένη βαθμολογία από την επιτροπή</a:t>
            </a:r>
          </a:p>
          <a:p>
            <a:pPr lvl="1">
              <a:lnSpc>
                <a:spcPct val="95000"/>
              </a:lnSpc>
              <a:spcBef>
                <a:spcPts val="600"/>
              </a:spcBef>
              <a:buFont typeface="Wingdings" panose="05000000000000000000" pitchFamily="2" charset="2"/>
              <a:buChar char="§"/>
            </a:pPr>
            <a:r>
              <a:rPr lang="el-GR" sz="2400" dirty="0" smtClean="0">
                <a:solidFill>
                  <a:schemeClr val="accent1">
                    <a:lumMod val="50000"/>
                  </a:schemeClr>
                </a:solidFill>
                <a:latin typeface="Calibri" panose="020F0502020204030204" pitchFamily="34" charset="0"/>
              </a:rPr>
              <a:t>Απόφαση έγκρισης </a:t>
            </a:r>
          </a:p>
          <a:p>
            <a:pPr lvl="2">
              <a:lnSpc>
                <a:spcPct val="95000"/>
              </a:lnSpc>
              <a:spcBef>
                <a:spcPts val="0"/>
              </a:spcBef>
              <a:buFont typeface="Wingdings" panose="05000000000000000000" pitchFamily="2" charset="2"/>
              <a:buChar char="§"/>
            </a:pPr>
            <a:r>
              <a:rPr lang="el-GR" sz="2000" dirty="0" smtClean="0">
                <a:solidFill>
                  <a:schemeClr val="accent1">
                    <a:lumMod val="50000"/>
                  </a:schemeClr>
                </a:solidFill>
                <a:latin typeface="Calibri" panose="020F0502020204030204" pitchFamily="34" charset="0"/>
              </a:rPr>
              <a:t>Δεν μπορεί να υπερβαίνει τα 8 έτη</a:t>
            </a:r>
          </a:p>
          <a:p>
            <a:pPr lvl="2">
              <a:lnSpc>
                <a:spcPct val="95000"/>
              </a:lnSpc>
              <a:spcBef>
                <a:spcPts val="0"/>
              </a:spcBef>
              <a:buFont typeface="Wingdings" panose="05000000000000000000" pitchFamily="2" charset="2"/>
              <a:buChar char="§"/>
            </a:pPr>
            <a:r>
              <a:rPr lang="el-GR" sz="2000" dirty="0" smtClean="0">
                <a:solidFill>
                  <a:schemeClr val="accent1">
                    <a:lumMod val="50000"/>
                  </a:schemeClr>
                </a:solidFill>
                <a:latin typeface="Calibri" panose="020F0502020204030204" pitchFamily="34" charset="0"/>
              </a:rPr>
              <a:t>Μικρότερο διάστημα – Επανεξέταση, Ανάλογα με τις παρατηρήσεις της επιτροπής</a:t>
            </a:r>
          </a:p>
          <a:p>
            <a:pPr lvl="2">
              <a:lnSpc>
                <a:spcPct val="95000"/>
              </a:lnSpc>
              <a:spcBef>
                <a:spcPts val="0"/>
              </a:spcBef>
              <a:buFont typeface="Wingdings" panose="05000000000000000000" pitchFamily="2" charset="2"/>
              <a:buChar char="§"/>
            </a:pPr>
            <a:r>
              <a:rPr lang="el-GR" sz="2000" dirty="0" smtClean="0">
                <a:solidFill>
                  <a:schemeClr val="accent1">
                    <a:lumMod val="50000"/>
                  </a:schemeClr>
                </a:solidFill>
                <a:latin typeface="Calibri" panose="020F0502020204030204" pitchFamily="34" charset="0"/>
              </a:rPr>
              <a:t>Μη έγκριση</a:t>
            </a:r>
          </a:p>
          <a:p>
            <a:pPr lvl="1">
              <a:lnSpc>
                <a:spcPct val="95000"/>
              </a:lnSpc>
              <a:spcBef>
                <a:spcPts val="600"/>
              </a:spcBef>
              <a:buFont typeface="Wingdings" panose="05000000000000000000" pitchFamily="2" charset="2"/>
              <a:buChar char="§"/>
            </a:pPr>
            <a:endParaRPr lang="el-GR" sz="2400" dirty="0" smtClean="0">
              <a:latin typeface="Calibri" panose="020F0502020204030204" pitchFamily="34" charset="0"/>
            </a:endParaRPr>
          </a:p>
          <a:p>
            <a:pPr lvl="1">
              <a:lnSpc>
                <a:spcPct val="95000"/>
              </a:lnSpc>
              <a:spcBef>
                <a:spcPts val="600"/>
              </a:spcBef>
              <a:buFont typeface="Wingdings" panose="05000000000000000000" pitchFamily="2" charset="2"/>
              <a:buChar char="§"/>
            </a:pPr>
            <a:endParaRPr lang="el-GR" sz="2400" dirty="0">
              <a:latin typeface="Calibri" panose="020F0502020204030204" pitchFamily="34" charset="0"/>
            </a:endParaRPr>
          </a:p>
        </p:txBody>
      </p:sp>
    </p:spTree>
    <p:extLst>
      <p:ext uri="{BB962C8B-B14F-4D97-AF65-F5344CB8AC3E}">
        <p14:creationId xmlns:p14="http://schemas.microsoft.com/office/powerpoint/2010/main" val="1113494617"/>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3600" b="1" dirty="0" smtClean="0">
                <a:solidFill>
                  <a:srgbClr val="C00000"/>
                </a:solidFill>
                <a:latin typeface="Calibri" pitchFamily="34" charset="0"/>
              </a:rPr>
              <a:t>Αλλαγές στο θεσμικό πλαίσιο </a:t>
            </a:r>
            <a:r>
              <a:rPr lang="el-GR" sz="2800" dirty="0" smtClean="0">
                <a:solidFill>
                  <a:srgbClr val="C00000"/>
                </a:solidFill>
                <a:latin typeface="Calibri" pitchFamily="34" charset="0"/>
              </a:rPr>
              <a:t>(ν.4009/11)</a:t>
            </a:r>
            <a:endParaRPr lang="en-GB" sz="3600" dirty="0" smtClean="0">
              <a:solidFill>
                <a:srgbClr val="C00000"/>
              </a:solidFill>
            </a:endParaRPr>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r>
              <a:rPr lang="el-GR" sz="2800" dirty="0">
                <a:latin typeface="Calibri" panose="020F0502020204030204" pitchFamily="34" charset="0"/>
              </a:rPr>
              <a:t>Εισάγεται ο θεσμός της Ακαδημαϊκής Πιστοποίησης στην Ανώτατη Εκπαίδευση</a:t>
            </a:r>
          </a:p>
          <a:p>
            <a:r>
              <a:rPr lang="el-GR" sz="2800" dirty="0">
                <a:latin typeface="Calibri" panose="020F0502020204030204" pitchFamily="34" charset="0"/>
              </a:rPr>
              <a:t>Εσωτερικό Σύστημα Διασφάλισης Ποιότητας στα ΑΕΙ</a:t>
            </a:r>
          </a:p>
          <a:p>
            <a:r>
              <a:rPr lang="el-GR" sz="2800" dirty="0" smtClean="0">
                <a:latin typeface="Calibri" panose="020F0502020204030204" pitchFamily="34" charset="0"/>
              </a:rPr>
              <a:t>Αυξημένος ρόλος των ΜΟΔΙΠ των ΑΕΙ</a:t>
            </a:r>
          </a:p>
          <a:p>
            <a:r>
              <a:rPr lang="el-GR" sz="2800" dirty="0" smtClean="0">
                <a:latin typeface="Calibri" panose="020F0502020204030204" pitchFamily="34" charset="0"/>
              </a:rPr>
              <a:t>Αλλαγές στην οργάνωση / λειτουργία και το ρόλο της ΑΔΙΠ</a:t>
            </a:r>
          </a:p>
          <a:p>
            <a:pPr marL="2598738" indent="-2598738">
              <a:spcBef>
                <a:spcPts val="1200"/>
              </a:spcBef>
              <a:buNone/>
            </a:pPr>
            <a:r>
              <a:rPr lang="el-GR" sz="2800" b="1" dirty="0" smtClean="0">
                <a:solidFill>
                  <a:srgbClr val="C00000"/>
                </a:solidFill>
                <a:latin typeface="Calibri" panose="020F0502020204030204" pitchFamily="34" charset="0"/>
              </a:rPr>
              <a:t>Στόχος</a:t>
            </a:r>
            <a:r>
              <a:rPr lang="en-US" sz="2800" dirty="0" smtClean="0">
                <a:solidFill>
                  <a:srgbClr val="C00000"/>
                </a:solidFill>
                <a:latin typeface="Calibri" panose="020F0502020204030204" pitchFamily="34" charset="0"/>
              </a:rPr>
              <a:t> </a:t>
            </a:r>
            <a:r>
              <a:rPr lang="el-GR" sz="2800" dirty="0" smtClean="0">
                <a:solidFill>
                  <a:srgbClr val="C00000"/>
                </a:solidFill>
                <a:latin typeface="Calibri" panose="020F0502020204030204" pitchFamily="34" charset="0"/>
              </a:rPr>
              <a:t>:  </a:t>
            </a:r>
          </a:p>
          <a:p>
            <a:pPr marL="0" indent="0" algn="ctr">
              <a:buNone/>
            </a:pPr>
            <a:r>
              <a:rPr lang="el-GR" sz="2800" dirty="0" smtClean="0">
                <a:solidFill>
                  <a:srgbClr val="001848"/>
                </a:solidFill>
                <a:latin typeface="Calibri" panose="020F0502020204030204" pitchFamily="34" charset="0"/>
              </a:rPr>
              <a:t>Μεταφορά του κέντρου βάρους από </a:t>
            </a:r>
            <a:br>
              <a:rPr lang="el-GR" sz="2800" dirty="0" smtClean="0">
                <a:solidFill>
                  <a:srgbClr val="001848"/>
                </a:solidFill>
                <a:latin typeface="Calibri" panose="020F0502020204030204" pitchFamily="34" charset="0"/>
              </a:rPr>
            </a:br>
            <a:r>
              <a:rPr lang="el-GR" sz="2800" dirty="0" smtClean="0">
                <a:solidFill>
                  <a:srgbClr val="001848"/>
                </a:solidFill>
                <a:latin typeface="Calibri" panose="020F0502020204030204" pitchFamily="34" charset="0"/>
              </a:rPr>
              <a:t>τη </a:t>
            </a:r>
            <a:r>
              <a:rPr lang="el-GR" sz="2800" b="1" dirty="0" smtClean="0">
                <a:solidFill>
                  <a:srgbClr val="001848"/>
                </a:solidFill>
                <a:latin typeface="Calibri" panose="020F0502020204030204" pitchFamily="34" charset="0"/>
              </a:rPr>
              <a:t>Διασφάλιση</a:t>
            </a:r>
            <a:r>
              <a:rPr lang="el-GR" sz="2800" dirty="0" smtClean="0">
                <a:solidFill>
                  <a:srgbClr val="001848"/>
                </a:solidFill>
                <a:latin typeface="Calibri" panose="020F0502020204030204" pitchFamily="34" charset="0"/>
              </a:rPr>
              <a:t> στη </a:t>
            </a:r>
            <a:r>
              <a:rPr lang="el-GR" sz="2800" b="1" dirty="0" smtClean="0">
                <a:solidFill>
                  <a:srgbClr val="C00000"/>
                </a:solidFill>
                <a:latin typeface="Calibri" panose="020F0502020204030204" pitchFamily="34" charset="0"/>
              </a:rPr>
              <a:t>Βελτίωση της Ποιότητας</a:t>
            </a:r>
          </a:p>
          <a:p>
            <a:endParaRPr lang="el-GR" sz="2200" dirty="0">
              <a:latin typeface="Calibri" panose="020F0502020204030204" pitchFamily="34" charset="0"/>
            </a:endParaRPr>
          </a:p>
        </p:txBody>
      </p:sp>
    </p:spTree>
    <p:extLst>
      <p:ext uri="{BB962C8B-B14F-4D97-AF65-F5344CB8AC3E}">
        <p14:creationId xmlns:p14="http://schemas.microsoft.com/office/powerpoint/2010/main" val="3397868716"/>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Κριτήρια Πιστοποίησης Προγραμμάτων Σπουδών</a:t>
            </a:r>
            <a:r>
              <a:rPr lang="el-GR" sz="2800" b="1" dirty="0">
                <a:solidFill>
                  <a:srgbClr val="C00000"/>
                </a:solidFill>
                <a:latin typeface="Calibri" panose="020F0502020204030204" pitchFamily="34" charset="0"/>
              </a:rPr>
              <a:t> </a:t>
            </a:r>
            <a:r>
              <a:rPr lang="el-GR" sz="2800" dirty="0" smtClean="0">
                <a:solidFill>
                  <a:srgbClr val="C00000"/>
                </a:solidFill>
                <a:latin typeface="Calibri" panose="020F0502020204030204" pitchFamily="34" charset="0"/>
              </a:rPr>
              <a:t/>
            </a:r>
            <a:br>
              <a:rPr lang="el-GR" sz="2800" dirty="0" smtClean="0">
                <a:solidFill>
                  <a:srgbClr val="C00000"/>
                </a:solidFill>
                <a:latin typeface="Calibri" panose="020F0502020204030204" pitchFamily="34" charset="0"/>
              </a:rPr>
            </a:br>
            <a:r>
              <a:rPr lang="el-GR" sz="2000" dirty="0" smtClean="0">
                <a:solidFill>
                  <a:srgbClr val="002060"/>
                </a:solidFill>
                <a:latin typeface="Calibri" panose="020F0502020204030204" pitchFamily="34" charset="0"/>
              </a:rPr>
              <a:t>Άρθρο </a:t>
            </a:r>
            <a:r>
              <a:rPr lang="el-GR" sz="2000" dirty="0">
                <a:solidFill>
                  <a:srgbClr val="002060"/>
                </a:solidFill>
                <a:latin typeface="Calibri" panose="020F0502020204030204" pitchFamily="34" charset="0"/>
              </a:rPr>
              <a:t>72 “Κριτήρια Πιστοποίησης” του Ν.4009/11 </a:t>
            </a:r>
            <a:r>
              <a:rPr lang="el-GR" sz="2000" dirty="0" smtClean="0">
                <a:solidFill>
                  <a:srgbClr val="002060"/>
                </a:solidFill>
                <a:latin typeface="Calibri" panose="020F0502020204030204" pitchFamily="34" charset="0"/>
              </a:rPr>
              <a:t>                        Αφορούν    </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08520" y="1927224"/>
            <a:ext cx="7200800" cy="4454103"/>
          </a:xfrm>
        </p:spPr>
        <p:txBody>
          <a:bodyPr/>
          <a:lstStyle/>
          <a:p>
            <a:pPr marL="542925" lvl="2" indent="-357188" defTabSz="806450">
              <a:lnSpc>
                <a:spcPct val="95000"/>
              </a:lnSpc>
              <a:spcBef>
                <a:spcPts val="600"/>
              </a:spcBef>
              <a:buNone/>
            </a:pPr>
            <a:r>
              <a:rPr lang="el-GR" sz="2000" b="1" dirty="0" smtClean="0">
                <a:solidFill>
                  <a:srgbClr val="C00000"/>
                </a:solidFill>
                <a:latin typeface="Calibri" panose="020F0502020204030204" pitchFamily="34" charset="0"/>
              </a:rPr>
              <a:t>α. </a:t>
            </a:r>
            <a:r>
              <a:rPr lang="el-GR" sz="1800" b="1" dirty="0" smtClean="0">
                <a:solidFill>
                  <a:srgbClr val="C00000"/>
                </a:solidFill>
                <a:latin typeface="Calibri" panose="020F0502020204030204" pitchFamily="34" charset="0"/>
              </a:rPr>
              <a:t>	</a:t>
            </a:r>
            <a:r>
              <a:rPr lang="el-GR" sz="1800" dirty="0" smtClean="0">
                <a:solidFill>
                  <a:srgbClr val="C00000"/>
                </a:solidFill>
                <a:latin typeface="Calibri" panose="020F0502020204030204" pitchFamily="34" charset="0"/>
              </a:rPr>
              <a:t>η </a:t>
            </a:r>
            <a:r>
              <a:rPr lang="el-GR" sz="1800" dirty="0">
                <a:solidFill>
                  <a:srgbClr val="C00000"/>
                </a:solidFill>
                <a:latin typeface="Calibri" panose="020F0502020204030204" pitchFamily="34" charset="0"/>
              </a:rPr>
              <a:t>ακαδημαϊκή φυσιογνωμία και ο προσανατολισμός του </a:t>
            </a:r>
            <a:r>
              <a:rPr lang="el-GR" sz="1800" dirty="0" smtClean="0">
                <a:solidFill>
                  <a:srgbClr val="C00000"/>
                </a:solidFill>
                <a:latin typeface="Calibri" panose="020F0502020204030204" pitchFamily="34" charset="0"/>
              </a:rPr>
              <a:t>Π.Σ.</a:t>
            </a:r>
            <a:endParaRPr lang="el-GR" sz="1800" dirty="0">
              <a:solidFill>
                <a:srgbClr val="C00000"/>
              </a:solidFill>
              <a:latin typeface="Calibri" panose="020F0502020204030204" pitchFamily="34" charset="0"/>
            </a:endParaRPr>
          </a:p>
          <a:p>
            <a:pPr marL="542925" lvl="2" indent="-357188" defTabSz="806450">
              <a:lnSpc>
                <a:spcPct val="95000"/>
              </a:lnSpc>
              <a:spcBef>
                <a:spcPts val="600"/>
              </a:spcBef>
              <a:buNone/>
            </a:pPr>
            <a:r>
              <a:rPr lang="el-GR" sz="1800" b="1" dirty="0" smtClean="0">
                <a:solidFill>
                  <a:srgbClr val="C00000"/>
                </a:solidFill>
                <a:latin typeface="Calibri" panose="020F0502020204030204" pitchFamily="34" charset="0"/>
              </a:rPr>
              <a:t>β. 	</a:t>
            </a:r>
            <a:r>
              <a:rPr lang="el-GR" sz="1800" dirty="0" smtClean="0">
                <a:solidFill>
                  <a:srgbClr val="C00000"/>
                </a:solidFill>
                <a:latin typeface="Calibri" panose="020F0502020204030204" pitchFamily="34" charset="0"/>
              </a:rPr>
              <a:t>τα </a:t>
            </a:r>
            <a:r>
              <a:rPr lang="el-GR" sz="1800" dirty="0">
                <a:solidFill>
                  <a:srgbClr val="C00000"/>
                </a:solidFill>
                <a:latin typeface="Calibri" panose="020F0502020204030204" pitchFamily="34" charset="0"/>
              </a:rPr>
              <a:t>μαθησιακά αποτελέσματα και τα επιδιωκόμενα προσόντα σύμφωνα με το Εθνικό Πλαίσιο Προσόντων </a:t>
            </a:r>
            <a:r>
              <a:rPr lang="el-GR" sz="1800" dirty="0" err="1" smtClean="0">
                <a:solidFill>
                  <a:srgbClr val="C00000"/>
                </a:solidFill>
                <a:latin typeface="Calibri" panose="020F0502020204030204" pitchFamily="34" charset="0"/>
              </a:rPr>
              <a:t>Ανωτ.Εκπ</a:t>
            </a:r>
            <a:r>
              <a:rPr lang="el-GR" sz="1800" dirty="0" smtClean="0">
                <a:solidFill>
                  <a:srgbClr val="C00000"/>
                </a:solidFill>
                <a:latin typeface="Calibri" panose="020F0502020204030204" pitchFamily="34" charset="0"/>
              </a:rPr>
              <a:t>.</a:t>
            </a:r>
            <a:endParaRPr lang="el-GR" sz="1800" dirty="0">
              <a:solidFill>
                <a:srgbClr val="C00000"/>
              </a:solidFill>
              <a:latin typeface="Calibri" panose="020F0502020204030204" pitchFamily="34" charset="0"/>
            </a:endParaRPr>
          </a:p>
          <a:p>
            <a:pPr marL="542925" lvl="2" indent="-357188">
              <a:lnSpc>
                <a:spcPct val="95000"/>
              </a:lnSpc>
              <a:spcBef>
                <a:spcPts val="600"/>
              </a:spcBef>
              <a:buNone/>
              <a:tabLst>
                <a:tab pos="806450" algn="l"/>
              </a:tabLst>
            </a:pPr>
            <a:r>
              <a:rPr lang="el-GR" sz="1800" b="1" dirty="0" smtClean="0">
                <a:solidFill>
                  <a:srgbClr val="009900"/>
                </a:solidFill>
                <a:latin typeface="Calibri" panose="020F0502020204030204" pitchFamily="34" charset="0"/>
              </a:rPr>
              <a:t>γ. 	</a:t>
            </a:r>
            <a:r>
              <a:rPr lang="el-GR" sz="1800" dirty="0" smtClean="0">
                <a:solidFill>
                  <a:srgbClr val="009900"/>
                </a:solidFill>
                <a:latin typeface="Calibri" panose="020F0502020204030204" pitchFamily="34" charset="0"/>
              </a:rPr>
              <a:t>η </a:t>
            </a:r>
            <a:r>
              <a:rPr lang="el-GR" sz="1800" dirty="0">
                <a:solidFill>
                  <a:srgbClr val="009900"/>
                </a:solidFill>
                <a:latin typeface="Calibri" panose="020F0502020204030204" pitchFamily="34" charset="0"/>
              </a:rPr>
              <a:t>δομή και η οργάνωση του προγράμματος </a:t>
            </a:r>
            <a:r>
              <a:rPr lang="el-GR" sz="1800" dirty="0" smtClean="0">
                <a:solidFill>
                  <a:srgbClr val="009900"/>
                </a:solidFill>
                <a:latin typeface="Calibri" panose="020F0502020204030204" pitchFamily="34" charset="0"/>
              </a:rPr>
              <a:t>σπουδών</a:t>
            </a:r>
            <a:endParaRPr lang="el-GR" sz="1800" dirty="0">
              <a:latin typeface="Calibri" panose="020F0502020204030204" pitchFamily="34" charset="0"/>
            </a:endParaRPr>
          </a:p>
          <a:p>
            <a:pPr marL="542925" lvl="2" indent="-357188">
              <a:lnSpc>
                <a:spcPct val="95000"/>
              </a:lnSpc>
              <a:spcBef>
                <a:spcPts val="600"/>
              </a:spcBef>
              <a:buNone/>
              <a:tabLst>
                <a:tab pos="806450" algn="l"/>
              </a:tabLst>
            </a:pPr>
            <a:r>
              <a:rPr lang="el-GR" sz="1800" b="1" dirty="0" smtClean="0">
                <a:solidFill>
                  <a:srgbClr val="7030A0"/>
                </a:solidFill>
                <a:latin typeface="Calibri" panose="020F0502020204030204" pitchFamily="34" charset="0"/>
              </a:rPr>
              <a:t>δ. 	</a:t>
            </a:r>
            <a:r>
              <a:rPr lang="el-GR" sz="1800" dirty="0" smtClean="0">
                <a:solidFill>
                  <a:srgbClr val="7030A0"/>
                </a:solidFill>
                <a:latin typeface="Calibri" panose="020F0502020204030204" pitchFamily="34" charset="0"/>
              </a:rPr>
              <a:t>η </a:t>
            </a:r>
            <a:r>
              <a:rPr lang="el-GR" sz="1800" dirty="0">
                <a:solidFill>
                  <a:srgbClr val="7030A0"/>
                </a:solidFill>
                <a:latin typeface="Calibri" panose="020F0502020204030204" pitchFamily="34" charset="0"/>
              </a:rPr>
              <a:t>ποιότητα και αποτελεσματικότητα του διδακτικού έργου, όπως τεκμηριώνεται ιδίως από την αξιολόγηση από τους φοιτητές,</a:t>
            </a:r>
          </a:p>
          <a:p>
            <a:pPr marL="542925" lvl="2" indent="-357188" defTabSz="806450">
              <a:lnSpc>
                <a:spcPct val="95000"/>
              </a:lnSpc>
              <a:spcBef>
                <a:spcPts val="600"/>
              </a:spcBef>
              <a:buNone/>
            </a:pPr>
            <a:r>
              <a:rPr lang="el-GR" sz="1800" b="1" dirty="0" smtClean="0">
                <a:solidFill>
                  <a:srgbClr val="0070C0"/>
                </a:solidFill>
                <a:latin typeface="Calibri" panose="020F0502020204030204" pitchFamily="34" charset="0"/>
              </a:rPr>
              <a:t>ε. 	</a:t>
            </a:r>
            <a:r>
              <a:rPr lang="el-GR" sz="1800" dirty="0" smtClean="0">
                <a:solidFill>
                  <a:srgbClr val="0070C0"/>
                </a:solidFill>
                <a:latin typeface="Calibri" panose="020F0502020204030204" pitchFamily="34" charset="0"/>
              </a:rPr>
              <a:t>η </a:t>
            </a:r>
            <a:r>
              <a:rPr lang="el-GR" sz="1800" dirty="0">
                <a:solidFill>
                  <a:srgbClr val="0070C0"/>
                </a:solidFill>
                <a:latin typeface="Calibri" panose="020F0502020204030204" pitchFamily="34" charset="0"/>
              </a:rPr>
              <a:t>καταλληλότητα των προσόντων του διδακτικού </a:t>
            </a:r>
            <a:r>
              <a:rPr lang="el-GR" sz="1800" dirty="0" smtClean="0">
                <a:solidFill>
                  <a:srgbClr val="0070C0"/>
                </a:solidFill>
                <a:latin typeface="Calibri" panose="020F0502020204030204" pitchFamily="34" charset="0"/>
              </a:rPr>
              <a:t>προσωπικού</a:t>
            </a:r>
            <a:endParaRPr lang="el-GR" sz="1800" dirty="0">
              <a:solidFill>
                <a:srgbClr val="0070C0"/>
              </a:solidFill>
              <a:latin typeface="Calibri" panose="020F0502020204030204" pitchFamily="34" charset="0"/>
            </a:endParaRPr>
          </a:p>
          <a:p>
            <a:pPr marL="542925" lvl="2" indent="-357188" defTabSz="806450">
              <a:lnSpc>
                <a:spcPct val="95000"/>
              </a:lnSpc>
              <a:spcBef>
                <a:spcPts val="600"/>
              </a:spcBef>
              <a:buNone/>
            </a:pPr>
            <a:r>
              <a:rPr lang="el-GR" sz="1800" b="1" dirty="0" err="1" smtClean="0">
                <a:solidFill>
                  <a:srgbClr val="0070C0"/>
                </a:solidFill>
                <a:latin typeface="Calibri" panose="020F0502020204030204" pitchFamily="34" charset="0"/>
              </a:rPr>
              <a:t>στ</a:t>
            </a:r>
            <a:r>
              <a:rPr lang="el-GR" sz="1800" b="1" dirty="0" smtClean="0">
                <a:solidFill>
                  <a:srgbClr val="0070C0"/>
                </a:solidFill>
                <a:latin typeface="Calibri" panose="020F0502020204030204" pitchFamily="34" charset="0"/>
              </a:rPr>
              <a:t>. </a:t>
            </a:r>
            <a:r>
              <a:rPr lang="el-GR" sz="1800" dirty="0" smtClean="0">
                <a:solidFill>
                  <a:srgbClr val="0070C0"/>
                </a:solidFill>
                <a:latin typeface="Calibri" panose="020F0502020204030204" pitchFamily="34" charset="0"/>
              </a:rPr>
              <a:t>η </a:t>
            </a:r>
            <a:r>
              <a:rPr lang="el-GR" sz="1800" dirty="0">
                <a:solidFill>
                  <a:srgbClr val="0070C0"/>
                </a:solidFill>
                <a:latin typeface="Calibri" panose="020F0502020204030204" pitchFamily="34" charset="0"/>
              </a:rPr>
              <a:t>ποιότητα του ερευνητικού έργου της ακαδημαϊκής </a:t>
            </a:r>
            <a:r>
              <a:rPr lang="el-GR" sz="1800" dirty="0" smtClean="0">
                <a:solidFill>
                  <a:srgbClr val="0070C0"/>
                </a:solidFill>
                <a:latin typeface="Calibri" panose="020F0502020204030204" pitchFamily="34" charset="0"/>
              </a:rPr>
              <a:t>μονάδας</a:t>
            </a:r>
            <a:endParaRPr lang="el-GR" sz="1800" dirty="0">
              <a:latin typeface="Calibri" panose="020F0502020204030204" pitchFamily="34" charset="0"/>
            </a:endParaRPr>
          </a:p>
          <a:p>
            <a:pPr marL="542925" lvl="2" indent="-357188" defTabSz="806450">
              <a:lnSpc>
                <a:spcPct val="95000"/>
              </a:lnSpc>
              <a:spcBef>
                <a:spcPts val="600"/>
              </a:spcBef>
              <a:buNone/>
            </a:pPr>
            <a:r>
              <a:rPr lang="el-GR" sz="1800" b="1" dirty="0" smtClean="0">
                <a:solidFill>
                  <a:srgbClr val="7030A0"/>
                </a:solidFill>
                <a:latin typeface="Calibri" panose="020F0502020204030204" pitchFamily="34" charset="0"/>
              </a:rPr>
              <a:t>ζ. 	</a:t>
            </a:r>
            <a:r>
              <a:rPr lang="el-GR" sz="1800" dirty="0" smtClean="0">
                <a:solidFill>
                  <a:srgbClr val="7030A0"/>
                </a:solidFill>
                <a:latin typeface="Calibri" panose="020F0502020204030204" pitchFamily="34" charset="0"/>
              </a:rPr>
              <a:t>ο </a:t>
            </a:r>
            <a:r>
              <a:rPr lang="el-GR" sz="1800" dirty="0">
                <a:solidFill>
                  <a:srgbClr val="7030A0"/>
                </a:solidFill>
                <a:latin typeface="Calibri" panose="020F0502020204030204" pitchFamily="34" charset="0"/>
              </a:rPr>
              <a:t>βαθμός σύνδεσης της διδασκαλίας με την </a:t>
            </a:r>
            <a:r>
              <a:rPr lang="el-GR" sz="1800" dirty="0" smtClean="0">
                <a:solidFill>
                  <a:srgbClr val="7030A0"/>
                </a:solidFill>
                <a:latin typeface="Calibri" panose="020F0502020204030204" pitchFamily="34" charset="0"/>
              </a:rPr>
              <a:t>έρευνα</a:t>
            </a:r>
            <a:endParaRPr lang="el-GR" sz="1800" dirty="0">
              <a:solidFill>
                <a:srgbClr val="7030A0"/>
              </a:solidFill>
              <a:latin typeface="Calibri" panose="020F0502020204030204" pitchFamily="34" charset="0"/>
            </a:endParaRPr>
          </a:p>
          <a:p>
            <a:pPr marL="542925" lvl="2" indent="-357188" defTabSz="806450">
              <a:lnSpc>
                <a:spcPct val="95000"/>
              </a:lnSpc>
              <a:spcBef>
                <a:spcPts val="600"/>
              </a:spcBef>
              <a:buNone/>
            </a:pPr>
            <a:r>
              <a:rPr lang="el-GR" sz="1800" b="1" dirty="0" smtClean="0">
                <a:solidFill>
                  <a:srgbClr val="C00000"/>
                </a:solidFill>
                <a:latin typeface="Calibri" panose="020F0502020204030204" pitchFamily="34" charset="0"/>
              </a:rPr>
              <a:t>η. 	</a:t>
            </a:r>
            <a:r>
              <a:rPr lang="el-GR" sz="1800" dirty="0" smtClean="0">
                <a:solidFill>
                  <a:srgbClr val="C00000"/>
                </a:solidFill>
                <a:latin typeface="Calibri" panose="020F0502020204030204" pitchFamily="34" charset="0"/>
              </a:rPr>
              <a:t>η </a:t>
            </a:r>
            <a:r>
              <a:rPr lang="el-GR" sz="1800" dirty="0">
                <a:solidFill>
                  <a:srgbClr val="C00000"/>
                </a:solidFill>
                <a:latin typeface="Calibri" panose="020F0502020204030204" pitchFamily="34" charset="0"/>
              </a:rPr>
              <a:t>ζήτηση στην αγορά εργασίας των αποκτώμενων </a:t>
            </a:r>
            <a:r>
              <a:rPr lang="el-GR" sz="1800" dirty="0" smtClean="0">
                <a:solidFill>
                  <a:srgbClr val="C00000"/>
                </a:solidFill>
                <a:latin typeface="Calibri" panose="020F0502020204030204" pitchFamily="34" charset="0"/>
              </a:rPr>
              <a:t>προσόντων</a:t>
            </a:r>
            <a:endParaRPr lang="el-GR" sz="1800" dirty="0">
              <a:solidFill>
                <a:srgbClr val="C00000"/>
              </a:solidFill>
              <a:latin typeface="Calibri" panose="020F0502020204030204" pitchFamily="34" charset="0"/>
            </a:endParaRPr>
          </a:p>
          <a:p>
            <a:pPr marL="542925" lvl="2" indent="-357188" defTabSz="806450">
              <a:lnSpc>
                <a:spcPct val="95000"/>
              </a:lnSpc>
              <a:spcBef>
                <a:spcPts val="600"/>
              </a:spcBef>
              <a:buNone/>
            </a:pPr>
            <a:r>
              <a:rPr lang="el-GR" sz="1800" b="1" dirty="0" smtClean="0">
                <a:solidFill>
                  <a:schemeClr val="accent6">
                    <a:lumMod val="50000"/>
                  </a:schemeClr>
                </a:solidFill>
                <a:latin typeface="Calibri" panose="020F0502020204030204" pitchFamily="34" charset="0"/>
              </a:rPr>
              <a:t>θ. 	</a:t>
            </a:r>
            <a:r>
              <a:rPr lang="el-GR" sz="1800" dirty="0" smtClean="0">
                <a:solidFill>
                  <a:schemeClr val="accent6">
                    <a:lumMod val="50000"/>
                  </a:schemeClr>
                </a:solidFill>
                <a:latin typeface="Calibri" panose="020F0502020204030204" pitchFamily="34" charset="0"/>
              </a:rPr>
              <a:t>η </a:t>
            </a:r>
            <a:r>
              <a:rPr lang="el-GR" sz="1800" dirty="0">
                <a:solidFill>
                  <a:schemeClr val="accent6">
                    <a:lumMod val="50000"/>
                  </a:schemeClr>
                </a:solidFill>
                <a:latin typeface="Calibri" panose="020F0502020204030204" pitchFamily="34" charset="0"/>
              </a:rPr>
              <a:t>ποιότητα των υποστηρικτικών </a:t>
            </a:r>
            <a:r>
              <a:rPr lang="el-GR" sz="1800" dirty="0" smtClean="0">
                <a:solidFill>
                  <a:schemeClr val="accent6">
                    <a:lumMod val="50000"/>
                  </a:schemeClr>
                </a:solidFill>
                <a:latin typeface="Calibri" panose="020F0502020204030204" pitchFamily="34" charset="0"/>
              </a:rPr>
              <a:t>υπηρεσιών</a:t>
            </a:r>
            <a:r>
              <a:rPr lang="el-GR" sz="1800" dirty="0" smtClean="0">
                <a:latin typeface="Calibri" panose="020F0502020204030204" pitchFamily="34" charset="0"/>
              </a:rPr>
              <a:t>.</a:t>
            </a:r>
          </a:p>
          <a:p>
            <a:pPr marL="542925" lvl="2" indent="-357188" defTabSz="806450">
              <a:lnSpc>
                <a:spcPct val="95000"/>
              </a:lnSpc>
              <a:spcBef>
                <a:spcPts val="600"/>
              </a:spcBef>
              <a:buNone/>
            </a:pPr>
            <a:r>
              <a:rPr lang="el-GR" sz="1800" dirty="0" smtClean="0">
                <a:solidFill>
                  <a:srgbClr val="C00000"/>
                </a:solidFill>
                <a:latin typeface="Calibri" panose="020F0502020204030204" pitchFamily="34" charset="0"/>
              </a:rPr>
              <a:t>----------------------------------------------------------------------------------------</a:t>
            </a:r>
          </a:p>
          <a:p>
            <a:pPr marL="542925" lvl="2" indent="-357188" defTabSz="806450">
              <a:lnSpc>
                <a:spcPct val="95000"/>
              </a:lnSpc>
              <a:spcBef>
                <a:spcPts val="0"/>
              </a:spcBef>
              <a:buNone/>
            </a:pPr>
            <a:r>
              <a:rPr lang="el-GR" sz="1800" b="1" dirty="0" smtClean="0">
                <a:solidFill>
                  <a:srgbClr val="C00000"/>
                </a:solidFill>
                <a:latin typeface="Calibri" panose="020F0502020204030204" pitchFamily="34" charset="0"/>
              </a:rPr>
              <a:t>ι</a:t>
            </a:r>
            <a:r>
              <a:rPr lang="el-GR" sz="1800" b="1" dirty="0">
                <a:solidFill>
                  <a:srgbClr val="C00000"/>
                </a:solidFill>
                <a:latin typeface="Calibri" panose="020F0502020204030204" pitchFamily="34" charset="0"/>
              </a:rPr>
              <a:t>.   </a:t>
            </a:r>
            <a:r>
              <a:rPr lang="el-GR" sz="1800" dirty="0">
                <a:solidFill>
                  <a:srgbClr val="C00000"/>
                </a:solidFill>
                <a:latin typeface="Calibri" panose="020F0502020204030204" pitchFamily="34" charset="0"/>
              </a:rPr>
              <a:t>	</a:t>
            </a:r>
            <a:r>
              <a:rPr lang="el-GR" sz="1800" dirty="0" smtClean="0">
                <a:solidFill>
                  <a:srgbClr val="C00000"/>
                </a:solidFill>
                <a:latin typeface="Calibri" panose="020F0502020204030204" pitchFamily="34" charset="0"/>
              </a:rPr>
              <a:t>η στρατηγική </a:t>
            </a:r>
            <a:r>
              <a:rPr lang="el-GR" sz="1800" dirty="0">
                <a:solidFill>
                  <a:srgbClr val="C00000"/>
                </a:solidFill>
                <a:latin typeface="Calibri" panose="020F0502020204030204" pitchFamily="34" charset="0"/>
              </a:rPr>
              <a:t>του τμήματος</a:t>
            </a:r>
          </a:p>
          <a:p>
            <a:pPr marL="542925" lvl="2" indent="-357188" defTabSz="806450">
              <a:lnSpc>
                <a:spcPct val="95000"/>
              </a:lnSpc>
              <a:spcBef>
                <a:spcPts val="600"/>
              </a:spcBef>
              <a:buNone/>
            </a:pPr>
            <a:r>
              <a:rPr lang="el-GR" sz="1800" b="1" dirty="0">
                <a:solidFill>
                  <a:srgbClr val="C00000"/>
                </a:solidFill>
                <a:latin typeface="Calibri" panose="020F0502020204030204" pitchFamily="34" charset="0"/>
              </a:rPr>
              <a:t>ια.</a:t>
            </a:r>
            <a:r>
              <a:rPr lang="el-GR" sz="1800" dirty="0">
                <a:solidFill>
                  <a:srgbClr val="C00000"/>
                </a:solidFill>
                <a:latin typeface="Calibri" panose="020F0502020204030204" pitchFamily="34" charset="0"/>
              </a:rPr>
              <a:t>	</a:t>
            </a:r>
            <a:r>
              <a:rPr lang="el-GR" sz="1800" dirty="0" smtClean="0">
                <a:solidFill>
                  <a:srgbClr val="C00000"/>
                </a:solidFill>
                <a:latin typeface="Calibri" panose="020F0502020204030204" pitchFamily="34" charset="0"/>
              </a:rPr>
              <a:t>η βιωσιμότητα </a:t>
            </a:r>
            <a:r>
              <a:rPr lang="el-GR" sz="1800" dirty="0">
                <a:solidFill>
                  <a:srgbClr val="C00000"/>
                </a:solidFill>
                <a:latin typeface="Calibri" panose="020F0502020204030204" pitchFamily="34" charset="0"/>
              </a:rPr>
              <a:t>του Π.Σ.</a:t>
            </a:r>
          </a:p>
          <a:p>
            <a:pPr lvl="1">
              <a:lnSpc>
                <a:spcPct val="95000"/>
              </a:lnSpc>
              <a:spcBef>
                <a:spcPts val="600"/>
              </a:spcBef>
              <a:buFont typeface="Wingdings" panose="05000000000000000000" pitchFamily="2" charset="2"/>
              <a:buChar char="§"/>
            </a:pPr>
            <a:endParaRPr lang="el-GR" sz="2400" dirty="0">
              <a:latin typeface="Calibri" panose="020F0502020204030204" pitchFamily="34" charset="0"/>
            </a:endParaRPr>
          </a:p>
        </p:txBody>
      </p:sp>
      <p:sp>
        <p:nvSpPr>
          <p:cNvPr id="3" name="TextBox 2"/>
          <p:cNvSpPr txBox="1"/>
          <p:nvPr/>
        </p:nvSpPr>
        <p:spPr>
          <a:xfrm>
            <a:off x="7092280" y="1916832"/>
            <a:ext cx="2051720" cy="4616648"/>
          </a:xfrm>
          <a:prstGeom prst="rect">
            <a:avLst/>
          </a:prstGeom>
          <a:solidFill>
            <a:schemeClr val="accent6">
              <a:lumMod val="20000"/>
              <a:lumOff val="80000"/>
              <a:alpha val="29000"/>
            </a:schemeClr>
          </a:solidFill>
          <a:ln>
            <a:solidFill>
              <a:schemeClr val="accent6">
                <a:lumMod val="75000"/>
              </a:schemeClr>
            </a:solidFill>
          </a:ln>
        </p:spPr>
        <p:txBody>
          <a:bodyPr wrap="square" rtlCol="0">
            <a:spAutoFit/>
          </a:bodyPr>
          <a:lstStyle/>
          <a:p>
            <a:r>
              <a:rPr lang="el-GR" b="1" dirty="0" err="1" smtClean="0">
                <a:solidFill>
                  <a:srgbClr val="C00000"/>
                </a:solidFill>
                <a:latin typeface="Cambria" panose="02040503050406030204" pitchFamily="18" charset="0"/>
              </a:rPr>
              <a:t>Στρατηγική.Στόχοι</a:t>
            </a:r>
            <a:r>
              <a:rPr lang="el-GR" b="1" dirty="0" smtClean="0">
                <a:solidFill>
                  <a:srgbClr val="C00000"/>
                </a:solidFill>
                <a:latin typeface="Cambria" panose="02040503050406030204" pitchFamily="18" charset="0"/>
              </a:rPr>
              <a:t>, Μαθησιακά Αποτελέσματα Π.Σ (α, β, η, ι, ια)</a:t>
            </a:r>
          </a:p>
          <a:p>
            <a:endParaRPr lang="el-GR" sz="1400" dirty="0">
              <a:latin typeface="Cambria" panose="02040503050406030204" pitchFamily="18" charset="0"/>
            </a:endParaRPr>
          </a:p>
          <a:p>
            <a:r>
              <a:rPr lang="el-GR" b="1" dirty="0" smtClean="0">
                <a:solidFill>
                  <a:srgbClr val="008000"/>
                </a:solidFill>
                <a:latin typeface="Cambria" panose="02040503050406030204" pitchFamily="18" charset="0"/>
              </a:rPr>
              <a:t>Σχεδιασμός, Δομή Π.Σ. (γ)</a:t>
            </a:r>
          </a:p>
          <a:p>
            <a:endParaRPr lang="el-GR" sz="1400" dirty="0">
              <a:latin typeface="Cambria" panose="02040503050406030204" pitchFamily="18" charset="0"/>
            </a:endParaRPr>
          </a:p>
          <a:p>
            <a:r>
              <a:rPr lang="el-GR" b="1" dirty="0" smtClean="0">
                <a:solidFill>
                  <a:srgbClr val="0070C0"/>
                </a:solidFill>
                <a:latin typeface="Cambria" panose="02040503050406030204" pitchFamily="18" charset="0"/>
              </a:rPr>
              <a:t>Στελέχωση</a:t>
            </a:r>
            <a:br>
              <a:rPr lang="el-GR" b="1" dirty="0" smtClean="0">
                <a:solidFill>
                  <a:srgbClr val="0070C0"/>
                </a:solidFill>
                <a:latin typeface="Cambria" panose="02040503050406030204" pitchFamily="18" charset="0"/>
              </a:rPr>
            </a:br>
            <a:r>
              <a:rPr lang="el-GR" b="1" dirty="0" smtClean="0">
                <a:solidFill>
                  <a:srgbClr val="0070C0"/>
                </a:solidFill>
                <a:latin typeface="Cambria" panose="02040503050406030204" pitchFamily="18" charset="0"/>
              </a:rPr>
              <a:t>(ε, </a:t>
            </a:r>
            <a:r>
              <a:rPr lang="el-GR" b="1" dirty="0" err="1" smtClean="0">
                <a:solidFill>
                  <a:srgbClr val="0070C0"/>
                </a:solidFill>
                <a:latin typeface="Cambria" panose="02040503050406030204" pitchFamily="18" charset="0"/>
              </a:rPr>
              <a:t>στ</a:t>
            </a:r>
            <a:r>
              <a:rPr lang="el-GR" b="1" dirty="0" smtClean="0">
                <a:solidFill>
                  <a:srgbClr val="0070C0"/>
                </a:solidFill>
                <a:latin typeface="Cambria" panose="02040503050406030204" pitchFamily="18" charset="0"/>
              </a:rPr>
              <a:t>)</a:t>
            </a:r>
          </a:p>
          <a:p>
            <a:endParaRPr lang="el-GR" sz="1400" dirty="0">
              <a:latin typeface="Cambria" panose="02040503050406030204" pitchFamily="18" charset="0"/>
            </a:endParaRPr>
          </a:p>
          <a:p>
            <a:r>
              <a:rPr lang="el-GR" b="1" dirty="0" smtClean="0">
                <a:solidFill>
                  <a:srgbClr val="7030A0"/>
                </a:solidFill>
                <a:latin typeface="Cambria" panose="02040503050406030204" pitchFamily="18" charset="0"/>
              </a:rPr>
              <a:t>Ποιότητα Διδακτικού Έργου (δ, ζ)</a:t>
            </a:r>
          </a:p>
          <a:p>
            <a:endParaRPr lang="el-GR" sz="1400" b="1" dirty="0" smtClean="0">
              <a:solidFill>
                <a:srgbClr val="7030A0"/>
              </a:solidFill>
              <a:latin typeface="Cambria" panose="02040503050406030204" pitchFamily="18" charset="0"/>
            </a:endParaRPr>
          </a:p>
          <a:p>
            <a:r>
              <a:rPr lang="el-GR" b="1" dirty="0">
                <a:solidFill>
                  <a:schemeClr val="accent6">
                    <a:lumMod val="50000"/>
                  </a:schemeClr>
                </a:solidFill>
                <a:latin typeface="Cambria" panose="02040503050406030204" pitchFamily="18" charset="0"/>
              </a:rPr>
              <a:t>Υποδομές &amp; </a:t>
            </a:r>
            <a:r>
              <a:rPr lang="el-GR" b="1" dirty="0" err="1" smtClean="0">
                <a:solidFill>
                  <a:schemeClr val="accent6">
                    <a:lumMod val="50000"/>
                  </a:schemeClr>
                </a:solidFill>
                <a:latin typeface="Cambria" panose="02040503050406030204" pitchFamily="18" charset="0"/>
              </a:rPr>
              <a:t>Υποστ</a:t>
            </a:r>
            <a:r>
              <a:rPr lang="el-GR" b="1" dirty="0" smtClean="0">
                <a:solidFill>
                  <a:schemeClr val="accent6">
                    <a:lumMod val="50000"/>
                  </a:schemeClr>
                </a:solidFill>
                <a:latin typeface="Cambria" panose="02040503050406030204" pitchFamily="18" charset="0"/>
              </a:rPr>
              <a:t>.  </a:t>
            </a:r>
            <a:r>
              <a:rPr lang="el-GR" b="1" dirty="0" err="1" smtClean="0">
                <a:solidFill>
                  <a:schemeClr val="accent6">
                    <a:lumMod val="50000"/>
                  </a:schemeClr>
                </a:solidFill>
                <a:latin typeface="Cambria" panose="02040503050406030204" pitchFamily="18" charset="0"/>
              </a:rPr>
              <a:t>Υπηρ</a:t>
            </a:r>
            <a:r>
              <a:rPr lang="el-GR" b="1" dirty="0" smtClean="0">
                <a:solidFill>
                  <a:schemeClr val="accent6">
                    <a:lumMod val="50000"/>
                  </a:schemeClr>
                </a:solidFill>
                <a:latin typeface="Cambria" panose="02040503050406030204" pitchFamily="18" charset="0"/>
              </a:rPr>
              <a:t>. </a:t>
            </a:r>
            <a:r>
              <a:rPr lang="el-GR" b="1" dirty="0">
                <a:solidFill>
                  <a:schemeClr val="accent6">
                    <a:lumMod val="50000"/>
                  </a:schemeClr>
                </a:solidFill>
                <a:latin typeface="Cambria" panose="02040503050406030204" pitchFamily="18" charset="0"/>
              </a:rPr>
              <a:t>(θ</a:t>
            </a:r>
            <a:r>
              <a:rPr lang="el-GR" b="1" dirty="0" smtClean="0">
                <a:solidFill>
                  <a:schemeClr val="accent6">
                    <a:lumMod val="50000"/>
                  </a:schemeClr>
                </a:solidFill>
                <a:latin typeface="Cambria" panose="02040503050406030204" pitchFamily="18" charset="0"/>
              </a:rPr>
              <a:t>)</a:t>
            </a:r>
            <a:endParaRPr lang="el-GR" b="1" dirty="0">
              <a:solidFill>
                <a:schemeClr val="accent6">
                  <a:lumMod val="50000"/>
                </a:schemeClr>
              </a:solidFill>
              <a:latin typeface="Cambria" panose="02040503050406030204" pitchFamily="18" charset="0"/>
            </a:endParaRPr>
          </a:p>
        </p:txBody>
      </p:sp>
    </p:spTree>
    <p:extLst>
      <p:ext uri="{BB962C8B-B14F-4D97-AF65-F5344CB8AC3E}">
        <p14:creationId xmlns:p14="http://schemas.microsoft.com/office/powerpoint/2010/main" val="846885312"/>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Πιστοποίηση Προγραμμάτων Σπουδών</a:t>
            </a:r>
            <a:r>
              <a:rPr lang="el-GR" sz="2800" dirty="0">
                <a:solidFill>
                  <a:srgbClr val="C00000"/>
                </a:solidFill>
                <a:latin typeface="Calibri" panose="020F0502020204030204" pitchFamily="34" charset="0"/>
              </a:rPr>
              <a:t/>
            </a:r>
            <a:br>
              <a:rPr lang="el-GR" sz="2800" dirty="0">
                <a:solidFill>
                  <a:srgbClr val="C00000"/>
                </a:solidFill>
                <a:latin typeface="Calibri" panose="020F0502020204030204" pitchFamily="34" charset="0"/>
              </a:rPr>
            </a:br>
            <a:r>
              <a:rPr lang="el-GR" sz="2000" dirty="0" smtClean="0">
                <a:solidFill>
                  <a:srgbClr val="002060"/>
                </a:solidFill>
                <a:latin typeface="Calibri" panose="020F0502020204030204" pitchFamily="34" charset="0"/>
              </a:rPr>
              <a:t>Άρθρο 72.3 </a:t>
            </a:r>
            <a:r>
              <a:rPr lang="el-GR" sz="2000" dirty="0">
                <a:solidFill>
                  <a:srgbClr val="002060"/>
                </a:solidFill>
                <a:latin typeface="Calibri" panose="020F0502020204030204" pitchFamily="34" charset="0"/>
              </a:rPr>
              <a:t>“Κριτήρια Πιστοποίησης” του </a:t>
            </a:r>
            <a:r>
              <a:rPr lang="el-GR" sz="2000" dirty="0" smtClean="0">
                <a:solidFill>
                  <a:srgbClr val="002060"/>
                </a:solidFill>
                <a:latin typeface="Calibri" panose="020F0502020204030204" pitchFamily="34" charset="0"/>
              </a:rPr>
              <a:t>Ν.4009/11</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395536" y="1927225"/>
            <a:ext cx="8280920" cy="4454103"/>
          </a:xfrm>
        </p:spPr>
        <p:txBody>
          <a:bodyPr/>
          <a:lstStyle/>
          <a:p>
            <a:pPr marL="142875" lvl="1" indent="-357188" defTabSz="806450">
              <a:lnSpc>
                <a:spcPct val="95000"/>
              </a:lnSpc>
              <a:spcBef>
                <a:spcPts val="600"/>
              </a:spcBef>
              <a:buNone/>
            </a:pPr>
            <a:r>
              <a:rPr lang="el-GR" sz="2400" dirty="0" smtClean="0">
                <a:latin typeface="Calibri" panose="020F0502020204030204" pitchFamily="34" charset="0"/>
              </a:rPr>
              <a:t>Πρόσθετα Ειδικά Κριτήρια για </a:t>
            </a:r>
            <a:br>
              <a:rPr lang="el-GR" sz="2400" dirty="0" smtClean="0">
                <a:latin typeface="Calibri" panose="020F0502020204030204" pitchFamily="34" charset="0"/>
              </a:rPr>
            </a:br>
            <a:r>
              <a:rPr lang="en-GB" sz="2400" dirty="0" smtClean="0">
                <a:latin typeface="Calibri" panose="020F0502020204030204" pitchFamily="34" charset="0"/>
              </a:rPr>
              <a:t>“..</a:t>
            </a:r>
            <a:r>
              <a:rPr lang="el-GR" sz="2400" dirty="0" smtClean="0">
                <a:latin typeface="Calibri" panose="020F0502020204030204" pitchFamily="34" charset="0"/>
              </a:rPr>
              <a:t>νομοθετικώς κατοχυρωμένα επαγγέλματα..</a:t>
            </a:r>
            <a:r>
              <a:rPr lang="en-GB" sz="2400" dirty="0" smtClean="0">
                <a:latin typeface="Calibri" panose="020F0502020204030204" pitchFamily="34" charset="0"/>
              </a:rPr>
              <a:t>”</a:t>
            </a:r>
            <a:endParaRPr lang="el-GR" sz="2400" dirty="0" smtClean="0">
              <a:latin typeface="Calibri" panose="020F0502020204030204" pitchFamily="34" charset="0"/>
            </a:endParaRPr>
          </a:p>
          <a:p>
            <a:pPr marL="142875" lvl="1" indent="-49213" algn="just" defTabSz="806450">
              <a:lnSpc>
                <a:spcPct val="95000"/>
              </a:lnSpc>
              <a:spcBef>
                <a:spcPts val="600"/>
              </a:spcBef>
              <a:buNone/>
            </a:pPr>
            <a:r>
              <a:rPr lang="el-GR" sz="2000" i="1" dirty="0" smtClean="0">
                <a:solidFill>
                  <a:srgbClr val="002060"/>
                </a:solidFill>
                <a:latin typeface="Calibri" panose="020F0502020204030204" pitchFamily="34" charset="0"/>
              </a:rPr>
              <a:t>Με </a:t>
            </a:r>
            <a:r>
              <a:rPr lang="el-GR" sz="2000" i="1" dirty="0">
                <a:solidFill>
                  <a:srgbClr val="002060"/>
                </a:solidFill>
                <a:latin typeface="Calibri" panose="020F0502020204030204" pitchFamily="34" charset="0"/>
              </a:rPr>
              <a:t>απόφαση του Συμβουλίου της Αρχής, που δημοσιεύεται στην Εφημερίδα της Κυβερνήσεως, διαμορφώνονται </a:t>
            </a:r>
            <a:r>
              <a:rPr lang="el-GR" sz="2000" b="1" i="1" dirty="0">
                <a:solidFill>
                  <a:srgbClr val="002060"/>
                </a:solidFill>
                <a:latin typeface="Calibri" panose="020F0502020204030204" pitchFamily="34" charset="0"/>
              </a:rPr>
              <a:t>πρόσθετα κριτήρια για τα προγράμματα σπουδών που οδηγούν στην άσκηση νομοθετικώς ρυθμιζόμενων επαγγελμάτων </a:t>
            </a:r>
            <a:r>
              <a:rPr lang="el-GR" sz="2000" i="1" dirty="0">
                <a:solidFill>
                  <a:srgbClr val="002060"/>
                </a:solidFill>
                <a:latin typeface="Calibri" panose="020F0502020204030204" pitchFamily="34" charset="0"/>
              </a:rPr>
              <a:t>σύμφωνα με την περίπτωση α΄ της παραγράφου 1 του άρθρου 3 του </a:t>
            </a:r>
            <a:r>
              <a:rPr lang="el-GR" sz="2000" i="1" dirty="0" err="1">
                <a:solidFill>
                  <a:srgbClr val="002060"/>
                </a:solidFill>
                <a:latin typeface="Calibri" panose="020F0502020204030204" pitchFamily="34" charset="0"/>
              </a:rPr>
              <a:t>π.δ.</a:t>
            </a:r>
            <a:r>
              <a:rPr lang="el-GR" sz="2000" i="1" dirty="0">
                <a:solidFill>
                  <a:srgbClr val="002060"/>
                </a:solidFill>
                <a:latin typeface="Calibri" panose="020F0502020204030204" pitchFamily="34" charset="0"/>
              </a:rPr>
              <a:t> 38/2010 (Α΄ 78), ώστε</a:t>
            </a:r>
            <a:r>
              <a:rPr lang="el-GR" sz="2000" b="1" i="1" dirty="0">
                <a:solidFill>
                  <a:srgbClr val="002060"/>
                </a:solidFill>
                <a:latin typeface="Calibri" panose="020F0502020204030204" pitchFamily="34" charset="0"/>
              </a:rPr>
              <a:t> να διασφαλίζεται ότι τα συγκεκριμένα προγράμματα σπουδών ανταποκρίνονται αποτελεσματικά στις εκπαιδευτικές και θεσμικές απαιτήσεις των οικείων επαγγελματικών κλάδων</a:t>
            </a:r>
            <a:r>
              <a:rPr lang="el-GR" sz="2000" i="1" dirty="0">
                <a:solidFill>
                  <a:srgbClr val="002060"/>
                </a:solidFill>
                <a:latin typeface="Calibri" panose="020F0502020204030204" pitchFamily="34" charset="0"/>
              </a:rPr>
              <a:t>. Για το σκοπό αυτόν, η Αρχή συνεργάζεται με τις αντίστοιχες επαγγελματικές ενώσεις και επιμελητήρια. </a:t>
            </a:r>
          </a:p>
          <a:p>
            <a:pPr marL="542925" lvl="2" indent="-357188" defTabSz="806450">
              <a:lnSpc>
                <a:spcPct val="95000"/>
              </a:lnSpc>
              <a:spcBef>
                <a:spcPts val="600"/>
              </a:spcBef>
              <a:buNone/>
            </a:pPr>
            <a:endParaRPr lang="el-GR" sz="2400" dirty="0">
              <a:latin typeface="Calibri" panose="020F0502020204030204" pitchFamily="34" charset="0"/>
            </a:endParaRPr>
          </a:p>
        </p:txBody>
      </p:sp>
    </p:spTree>
    <p:extLst>
      <p:ext uri="{BB962C8B-B14F-4D97-AF65-F5344CB8AC3E}">
        <p14:creationId xmlns:p14="http://schemas.microsoft.com/office/powerpoint/2010/main" val="2278515847"/>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1052736"/>
            <a:ext cx="8784976" cy="73047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GB" sz="3400" b="1" dirty="0" smtClean="0">
                <a:solidFill>
                  <a:srgbClr val="C00000"/>
                </a:solidFill>
                <a:latin typeface="Calibri" pitchFamily="34" charset="0"/>
              </a:rPr>
              <a:t>IV.  </a:t>
            </a:r>
            <a:r>
              <a:rPr lang="el-GR" sz="3400" b="1" dirty="0" smtClean="0">
                <a:solidFill>
                  <a:srgbClr val="C00000"/>
                </a:solidFill>
                <a:latin typeface="Calibri" pitchFamily="34" charset="0"/>
              </a:rPr>
              <a:t>Πορεία Υλοποίησης Διαδικασιών από ΑΔΙΠ</a:t>
            </a:r>
            <a:endParaRPr lang="en-GB" dirty="0" smtClean="0">
              <a:solidFill>
                <a:srgbClr val="C00000"/>
              </a:solidFill>
            </a:endParaRPr>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755576" y="1927224"/>
            <a:ext cx="8208912" cy="4454103"/>
          </a:xfrm>
        </p:spPr>
        <p:txBody>
          <a:bodyPr/>
          <a:lstStyle/>
          <a:p>
            <a:r>
              <a:rPr lang="el-GR" dirty="0" smtClean="0">
                <a:solidFill>
                  <a:schemeClr val="tx2">
                    <a:lumMod val="75000"/>
                  </a:schemeClr>
                </a:solidFill>
                <a:latin typeface="Calibri" panose="020F0502020204030204" pitchFamily="34" charset="0"/>
              </a:rPr>
              <a:t>Οργάνωση Διαδικασιών</a:t>
            </a:r>
            <a:endParaRPr lang="en-GB" dirty="0" smtClean="0">
              <a:solidFill>
                <a:schemeClr val="tx2">
                  <a:lumMod val="75000"/>
                </a:schemeClr>
              </a:solidFill>
              <a:latin typeface="Calibri" panose="020F0502020204030204" pitchFamily="34" charset="0"/>
            </a:endParaRPr>
          </a:p>
          <a:p>
            <a:r>
              <a:rPr lang="el-GR" dirty="0" smtClean="0">
                <a:solidFill>
                  <a:schemeClr val="tx2">
                    <a:lumMod val="75000"/>
                  </a:schemeClr>
                </a:solidFill>
                <a:latin typeface="Calibri" panose="020F0502020204030204" pitchFamily="34" charset="0"/>
              </a:rPr>
              <a:t>Εξειδίκευση Κριτηρίων Πιστοποίησης</a:t>
            </a:r>
          </a:p>
          <a:p>
            <a:r>
              <a:rPr lang="el-GR" dirty="0" smtClean="0">
                <a:solidFill>
                  <a:schemeClr val="tx2">
                    <a:lumMod val="75000"/>
                  </a:schemeClr>
                </a:solidFill>
                <a:latin typeface="Calibri" panose="020F0502020204030204" pitchFamily="34" charset="0"/>
              </a:rPr>
              <a:t>Συμμετοχή Επαγγελματικών Οργανώσεων</a:t>
            </a:r>
          </a:p>
          <a:p>
            <a:pPr lvl="1">
              <a:spcBef>
                <a:spcPts val="0"/>
              </a:spcBef>
              <a:buFont typeface="Wingdings" panose="05000000000000000000" pitchFamily="2" charset="2"/>
              <a:buChar char="§"/>
            </a:pPr>
            <a:r>
              <a:rPr lang="el-GR" dirty="0">
                <a:latin typeface="Calibri" panose="020F0502020204030204" pitchFamily="34" charset="0"/>
              </a:rPr>
              <a:t>Κριτήριά Πιστοποίησης Νομοθετικά Κατοχυρωμένων </a:t>
            </a:r>
            <a:r>
              <a:rPr lang="el-GR" dirty="0" smtClean="0">
                <a:latin typeface="Calibri" panose="020F0502020204030204" pitchFamily="34" charset="0"/>
              </a:rPr>
              <a:t>Επαγγελμάτων</a:t>
            </a:r>
            <a:endParaRPr lang="el-GR" dirty="0" smtClean="0">
              <a:solidFill>
                <a:schemeClr val="accent5">
                  <a:lumMod val="75000"/>
                </a:schemeClr>
              </a:solidFill>
              <a:latin typeface="Calibri" panose="020F0502020204030204" pitchFamily="34" charset="0"/>
            </a:endParaRPr>
          </a:p>
          <a:p>
            <a:pPr lvl="0"/>
            <a:r>
              <a:rPr lang="el-GR" dirty="0">
                <a:solidFill>
                  <a:schemeClr val="tx2">
                    <a:lumMod val="75000"/>
                  </a:schemeClr>
                </a:solidFill>
                <a:latin typeface="Calibri" panose="020F0502020204030204" pitchFamily="34" charset="0"/>
              </a:rPr>
              <a:t>Πρότυπο σχήμα υποβολής πρότασης πιστοποίησης Προγράμματος </a:t>
            </a:r>
            <a:r>
              <a:rPr lang="el-GR" dirty="0" smtClean="0">
                <a:solidFill>
                  <a:schemeClr val="tx2">
                    <a:lumMod val="75000"/>
                  </a:schemeClr>
                </a:solidFill>
                <a:latin typeface="Calibri" panose="020F0502020204030204" pitchFamily="34" charset="0"/>
              </a:rPr>
              <a:t>Σπουδών</a:t>
            </a:r>
          </a:p>
          <a:p>
            <a:pPr lvl="0"/>
            <a:r>
              <a:rPr lang="el-GR" dirty="0" smtClean="0">
                <a:solidFill>
                  <a:schemeClr val="tx2">
                    <a:lumMod val="75000"/>
                  </a:schemeClr>
                </a:solidFill>
                <a:latin typeface="Calibri" panose="020F0502020204030204" pitchFamily="34" charset="0"/>
              </a:rPr>
              <a:t>Άλλες διοικητικές ενέργειες</a:t>
            </a:r>
            <a:endParaRPr lang="el-GR" dirty="0">
              <a:solidFill>
                <a:schemeClr val="tx2">
                  <a:lumMod val="75000"/>
                </a:schemeClr>
              </a:solidFill>
              <a:latin typeface="Calibri" panose="020F0502020204030204" pitchFamily="34" charset="0"/>
            </a:endParaRPr>
          </a:p>
          <a:p>
            <a:endParaRPr lang="el-GR" dirty="0">
              <a:solidFill>
                <a:schemeClr val="accent5">
                  <a:lumMod val="75000"/>
                </a:schemeClr>
              </a:solidFill>
              <a:latin typeface="Calibri" panose="020F0502020204030204" pitchFamily="34" charset="0"/>
            </a:endParaRPr>
          </a:p>
        </p:txBody>
      </p:sp>
    </p:spTree>
    <p:extLst>
      <p:ext uri="{BB962C8B-B14F-4D97-AF65-F5344CB8AC3E}">
        <p14:creationId xmlns:p14="http://schemas.microsoft.com/office/powerpoint/2010/main" val="2681790435"/>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Οργάνωση Διαδικασιών</a:t>
            </a:r>
            <a:r>
              <a:rPr lang="en-US" sz="2800" b="1" dirty="0" smtClean="0">
                <a:solidFill>
                  <a:srgbClr val="C00000"/>
                </a:solidFill>
                <a:latin typeface="Calibri" panose="020F0502020204030204" pitchFamily="34" charset="0"/>
              </a:rPr>
              <a:t> </a:t>
            </a:r>
            <a:r>
              <a:rPr lang="en-US" sz="2800" dirty="0" smtClean="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2</a:t>
            </a:r>
            <a:r>
              <a:rPr lang="en-US" sz="2800" dirty="0" smtClean="0">
                <a:solidFill>
                  <a:srgbClr val="C00000"/>
                </a:solidFill>
                <a:latin typeface="Calibri" panose="020F0502020204030204" pitchFamily="34" charset="0"/>
              </a:rPr>
              <a:t>/3</a:t>
            </a:r>
            <a:r>
              <a:rPr lang="en-US" sz="2800" dirty="0">
                <a:solidFill>
                  <a:srgbClr val="C00000"/>
                </a:solidFill>
                <a:latin typeface="Calibri" panose="020F0502020204030204" pitchFamily="34" charset="0"/>
              </a:rPr>
              <a:t>)</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r>
              <a:rPr lang="el-GR" sz="2400" dirty="0" smtClean="0">
                <a:latin typeface="Calibri" panose="020F0502020204030204" pitchFamily="34" charset="0"/>
              </a:rPr>
              <a:t>Ενημερωτικές εκδηλώσεις / συζητήσεις με ιδρύματα</a:t>
            </a:r>
            <a:endParaRPr lang="el-GR" sz="2400" dirty="0">
              <a:latin typeface="Calibri" panose="020F0502020204030204" pitchFamily="34" charset="0"/>
            </a:endParaRPr>
          </a:p>
          <a:p>
            <a:pPr lvl="1"/>
            <a:r>
              <a:rPr lang="el-GR" sz="2000" dirty="0" smtClean="0">
                <a:latin typeface="Calibri" panose="020F0502020204030204" pitchFamily="34" charset="0"/>
              </a:rPr>
              <a:t>3- 4 σε διαφορετικές γεωγραφικές περιοχές</a:t>
            </a:r>
          </a:p>
          <a:p>
            <a:pPr>
              <a:spcBef>
                <a:spcPts val="1200"/>
              </a:spcBef>
            </a:pPr>
            <a:r>
              <a:rPr lang="el-GR" sz="2400" dirty="0" smtClean="0">
                <a:latin typeface="Calibri" panose="020F0502020204030204" pitchFamily="34" charset="0"/>
              </a:rPr>
              <a:t>Προτεραιότητες</a:t>
            </a:r>
            <a:endParaRPr lang="el-GR" sz="2400" dirty="0">
              <a:latin typeface="Calibri" panose="020F0502020204030204" pitchFamily="34" charset="0"/>
            </a:endParaRPr>
          </a:p>
          <a:p>
            <a:pPr marL="914400" lvl="1" indent="-457200">
              <a:buFont typeface="+mj-lt"/>
              <a:buAutoNum type="arabicPeriod"/>
            </a:pPr>
            <a:r>
              <a:rPr lang="el-GR" sz="2000" dirty="0" smtClean="0">
                <a:latin typeface="Calibri" panose="020F0502020204030204" pitchFamily="34" charset="0"/>
              </a:rPr>
              <a:t>Νέα τμήματα Σχεδίου Αθηνά / Νέα Προγράμματα </a:t>
            </a:r>
            <a:r>
              <a:rPr lang="el-GR" sz="2000" dirty="0" smtClean="0">
                <a:latin typeface="Calibri" panose="020F0502020204030204" pitchFamily="34" charset="0"/>
              </a:rPr>
              <a:t>Σπουδών</a:t>
            </a:r>
          </a:p>
          <a:p>
            <a:pPr marL="1314450" lvl="2" indent="-242888"/>
            <a:r>
              <a:rPr lang="el-GR" sz="1600" dirty="0" smtClean="0">
                <a:solidFill>
                  <a:srgbClr val="002060"/>
                </a:solidFill>
                <a:latin typeface="Calibri" panose="020F0502020204030204" pitchFamily="34" charset="0"/>
              </a:rPr>
              <a:t>Διοίκησης Επιχειρήσεων (με κατευθύνσεις)</a:t>
            </a:r>
          </a:p>
          <a:p>
            <a:pPr marL="1314450" lvl="2" indent="-242888"/>
            <a:r>
              <a:rPr lang="el-GR" sz="1600" dirty="0" smtClean="0">
                <a:solidFill>
                  <a:srgbClr val="002060"/>
                </a:solidFill>
                <a:latin typeface="Calibri" panose="020F0502020204030204" pitchFamily="34" charset="0"/>
              </a:rPr>
              <a:t>Λογιστικής και Χρηματοοικονομικής</a:t>
            </a:r>
          </a:p>
          <a:p>
            <a:pPr marL="1314450" lvl="2" indent="-242888"/>
            <a:r>
              <a:rPr lang="el-GR" sz="1600" dirty="0" smtClean="0">
                <a:solidFill>
                  <a:srgbClr val="002060"/>
                </a:solidFill>
                <a:latin typeface="Calibri" panose="020F0502020204030204" pitchFamily="34" charset="0"/>
              </a:rPr>
              <a:t>Πληροφορικής (με κατευθύνσεις ή αλλαγές περιεχομένου)</a:t>
            </a:r>
            <a:endParaRPr lang="el-GR" sz="1600" dirty="0" smtClean="0">
              <a:solidFill>
                <a:srgbClr val="002060"/>
              </a:solidFill>
              <a:latin typeface="Calibri" panose="020F0502020204030204" pitchFamily="34" charset="0"/>
            </a:endParaRPr>
          </a:p>
          <a:p>
            <a:pPr marL="914400" lvl="1" indent="-457200">
              <a:buFont typeface="+mj-lt"/>
              <a:buAutoNum type="arabicPeriod"/>
            </a:pPr>
            <a:r>
              <a:rPr lang="el-GR" sz="2000" dirty="0" smtClean="0">
                <a:latin typeface="Calibri" panose="020F0502020204030204" pitchFamily="34" charset="0"/>
              </a:rPr>
              <a:t>Τμήματα τα οποία δεν έχουν ολοκληρώσει διαδικασίες αξιολόγησης </a:t>
            </a:r>
          </a:p>
          <a:p>
            <a:pPr marL="914400" lvl="1" indent="-457200">
              <a:buFont typeface="+mj-lt"/>
              <a:buAutoNum type="arabicPeriod"/>
            </a:pPr>
            <a:r>
              <a:rPr lang="el-GR" sz="2000" dirty="0" smtClean="0">
                <a:latin typeface="Calibri" panose="020F0502020204030204" pitchFamily="34" charset="0"/>
              </a:rPr>
              <a:t>Τμήματα για τα οποία έχει παρέλθει 4ετία από εξωτερική αξιολόγηση</a:t>
            </a:r>
          </a:p>
          <a:p>
            <a:pPr>
              <a:spcBef>
                <a:spcPts val="1200"/>
              </a:spcBef>
            </a:pPr>
            <a:r>
              <a:rPr lang="el-GR" sz="2400" dirty="0" smtClean="0">
                <a:latin typeface="Calibri" panose="020F0502020204030204" pitchFamily="34" charset="0"/>
              </a:rPr>
              <a:t>Χρόνος Έναρξης</a:t>
            </a:r>
          </a:p>
          <a:p>
            <a:pPr lvl="1"/>
            <a:r>
              <a:rPr lang="el-GR" sz="2000" dirty="0" smtClean="0">
                <a:latin typeface="Calibri" panose="020F0502020204030204" pitchFamily="34" charset="0"/>
              </a:rPr>
              <a:t>Μάρτιος / Απρίλιος 2014</a:t>
            </a:r>
            <a:endParaRPr lang="el-GR" sz="2000" dirty="0">
              <a:latin typeface="Calibri" panose="020F0502020204030204" pitchFamily="34" charset="0"/>
            </a:endParaRPr>
          </a:p>
          <a:p>
            <a:pPr>
              <a:lnSpc>
                <a:spcPct val="95000"/>
              </a:lnSpc>
              <a:spcBef>
                <a:spcPts val="600"/>
              </a:spcBef>
              <a:buFont typeface="Wingdings" panose="05000000000000000000" pitchFamily="2" charset="2"/>
              <a:buChar char="§"/>
            </a:pPr>
            <a:endParaRPr lang="el-GR" sz="2400" dirty="0" smtClean="0">
              <a:latin typeface="Calibri" panose="020F0502020204030204" pitchFamily="34" charset="0"/>
            </a:endParaRPr>
          </a:p>
          <a:p>
            <a:pPr lvl="1">
              <a:lnSpc>
                <a:spcPct val="95000"/>
              </a:lnSpc>
              <a:spcBef>
                <a:spcPts val="600"/>
              </a:spcBef>
              <a:buFont typeface="Wingdings" panose="05000000000000000000" pitchFamily="2" charset="2"/>
              <a:buChar char="§"/>
            </a:pPr>
            <a:endParaRPr lang="el-GR" sz="1800" dirty="0">
              <a:latin typeface="Calibri" panose="020F0502020204030204" pitchFamily="34" charset="0"/>
            </a:endParaRPr>
          </a:p>
        </p:txBody>
      </p:sp>
    </p:spTree>
    <p:extLst>
      <p:ext uri="{BB962C8B-B14F-4D97-AF65-F5344CB8AC3E}">
        <p14:creationId xmlns:p14="http://schemas.microsoft.com/office/powerpoint/2010/main" val="2329888782"/>
      </p:ext>
    </p:extLst>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Οργάνωση Διαδικασιών</a:t>
            </a:r>
            <a:r>
              <a:rPr lang="en-US" sz="2800" b="1" dirty="0" smtClean="0">
                <a:solidFill>
                  <a:srgbClr val="C00000"/>
                </a:solidFill>
                <a:latin typeface="Calibri" panose="020F0502020204030204" pitchFamily="34" charset="0"/>
              </a:rPr>
              <a:t> </a:t>
            </a:r>
            <a:r>
              <a:rPr lang="en-US" sz="2800" dirty="0" smtClean="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1</a:t>
            </a:r>
            <a:r>
              <a:rPr lang="en-US" sz="2800" dirty="0" smtClean="0">
                <a:solidFill>
                  <a:srgbClr val="C00000"/>
                </a:solidFill>
                <a:latin typeface="Calibri" panose="020F0502020204030204" pitchFamily="34" charset="0"/>
              </a:rPr>
              <a:t>/3</a:t>
            </a:r>
            <a:r>
              <a:rPr lang="en-US" sz="2800" dirty="0">
                <a:solidFill>
                  <a:srgbClr val="C00000"/>
                </a:solidFill>
                <a:latin typeface="Calibri" panose="020F0502020204030204" pitchFamily="34" charset="0"/>
              </a:rPr>
              <a:t>)</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7200800" cy="4454103"/>
          </a:xfrm>
        </p:spPr>
        <p:txBody>
          <a:bodyPr/>
          <a:lstStyle/>
          <a:p>
            <a:pPr marL="0" indent="0">
              <a:buNone/>
            </a:pPr>
            <a:r>
              <a:rPr lang="el-GR" sz="2400" b="1" dirty="0" smtClean="0">
                <a:solidFill>
                  <a:srgbClr val="002060"/>
                </a:solidFill>
                <a:latin typeface="Calibri" panose="020F0502020204030204" pitchFamily="34" charset="0"/>
              </a:rPr>
              <a:t>Εφαρμογή </a:t>
            </a:r>
            <a:r>
              <a:rPr lang="el-GR" sz="2400" b="1" dirty="0">
                <a:solidFill>
                  <a:srgbClr val="002060"/>
                </a:solidFill>
                <a:latin typeface="Calibri" panose="020F0502020204030204" pitchFamily="34" charset="0"/>
              </a:rPr>
              <a:t>σε δύο </a:t>
            </a:r>
            <a:r>
              <a:rPr lang="el-GR" sz="2400" b="1" dirty="0" smtClean="0">
                <a:solidFill>
                  <a:srgbClr val="002060"/>
                </a:solidFill>
                <a:latin typeface="Calibri" panose="020F0502020204030204" pitchFamily="34" charset="0"/>
              </a:rPr>
              <a:t>στάδια για νέα προγράμματα</a:t>
            </a:r>
            <a:endParaRPr lang="el-GR" sz="2400" b="1" dirty="0">
              <a:solidFill>
                <a:srgbClr val="002060"/>
              </a:solidFill>
              <a:latin typeface="Calibri" panose="020F0502020204030204" pitchFamily="34" charset="0"/>
            </a:endParaRPr>
          </a:p>
          <a:p>
            <a:pPr marL="811213" lvl="1" indent="-400050">
              <a:buFont typeface="+mj-lt"/>
              <a:buAutoNum type="romanUcPeriod"/>
            </a:pPr>
            <a:r>
              <a:rPr lang="el-GR" sz="1800" b="1" dirty="0">
                <a:solidFill>
                  <a:srgbClr val="DAA600"/>
                </a:solidFill>
                <a:latin typeface="Calibri" panose="020F0502020204030204" pitchFamily="34" charset="0"/>
              </a:rPr>
              <a:t>Αρχική (πρόδρομη) πιστοποίηση νέου Π.Σ</a:t>
            </a:r>
            <a:r>
              <a:rPr lang="el-GR" sz="1800" b="1" dirty="0" smtClean="0">
                <a:solidFill>
                  <a:srgbClr val="DAA600"/>
                </a:solidFill>
                <a:latin typeface="Calibri" panose="020F0502020204030204" pitchFamily="34" charset="0"/>
              </a:rPr>
              <a:t>. </a:t>
            </a:r>
            <a:br>
              <a:rPr lang="el-GR" sz="1800" b="1" dirty="0" smtClean="0">
                <a:solidFill>
                  <a:srgbClr val="DAA600"/>
                </a:solidFill>
                <a:latin typeface="Calibri" panose="020F0502020204030204" pitchFamily="34" charset="0"/>
              </a:rPr>
            </a:br>
            <a:r>
              <a:rPr lang="el-GR" sz="1800" dirty="0" smtClean="0">
                <a:latin typeface="Calibri" panose="020F0502020204030204" pitchFamily="34" charset="0"/>
              </a:rPr>
              <a:t>Δεν απαιτείται επί τόπου επίσκεψη</a:t>
            </a:r>
            <a:br>
              <a:rPr lang="el-GR" sz="1800" dirty="0" smtClean="0">
                <a:latin typeface="Calibri" panose="020F0502020204030204" pitchFamily="34" charset="0"/>
              </a:rPr>
            </a:br>
            <a:r>
              <a:rPr lang="el-GR" sz="1800" dirty="0" smtClean="0">
                <a:latin typeface="Calibri" panose="020F0502020204030204" pitchFamily="34" charset="0"/>
              </a:rPr>
              <a:t>Μπορεί να περιλαμβάνει ομοειδή τμήματα </a:t>
            </a:r>
            <a:br>
              <a:rPr lang="el-GR" sz="1800" dirty="0" smtClean="0">
                <a:latin typeface="Calibri" panose="020F0502020204030204" pitchFamily="34" charset="0"/>
              </a:rPr>
            </a:br>
            <a:r>
              <a:rPr lang="el-GR" sz="1800" dirty="0" smtClean="0">
                <a:latin typeface="Calibri" panose="020F0502020204030204" pitchFamily="34" charset="0"/>
              </a:rPr>
              <a:t>Βασικά κριτήρια</a:t>
            </a:r>
            <a:r>
              <a:rPr lang="el-GR" sz="1800" dirty="0">
                <a:latin typeface="Calibri" panose="020F0502020204030204" pitchFamily="34" charset="0"/>
              </a:rPr>
              <a:t>: </a:t>
            </a:r>
            <a:r>
              <a:rPr lang="el-GR" sz="1800" dirty="0" smtClean="0">
                <a:latin typeface="Calibri" panose="020F0502020204030204" pitchFamily="34" charset="0"/>
              </a:rPr>
              <a:t>Στόχοι, Μαθησιακά </a:t>
            </a:r>
            <a:r>
              <a:rPr lang="el-GR" sz="1800" dirty="0">
                <a:latin typeface="Calibri" panose="020F0502020204030204" pitchFamily="34" charset="0"/>
              </a:rPr>
              <a:t>Αποτελέσματα </a:t>
            </a:r>
            <a:r>
              <a:rPr lang="el-GR" sz="1800" dirty="0" smtClean="0">
                <a:latin typeface="Calibri" panose="020F0502020204030204" pitchFamily="34" charset="0"/>
              </a:rPr>
              <a:t>Π.Σ, </a:t>
            </a:r>
            <a:br>
              <a:rPr lang="el-GR" sz="1800" dirty="0" smtClean="0">
                <a:latin typeface="Calibri" panose="020F0502020204030204" pitchFamily="34" charset="0"/>
              </a:rPr>
            </a:br>
            <a:r>
              <a:rPr lang="el-GR" sz="1800" dirty="0" smtClean="0">
                <a:latin typeface="Calibri" panose="020F0502020204030204" pitchFamily="34" charset="0"/>
              </a:rPr>
              <a:t>Ζήτηση Προσόντων / Δομή Προγράμματος Σπουδών / </a:t>
            </a:r>
            <a:r>
              <a:rPr lang="el-GR" sz="1800" dirty="0">
                <a:latin typeface="Calibri" panose="020F0502020204030204" pitchFamily="34" charset="0"/>
              </a:rPr>
              <a:t>Ακαδημαϊκό </a:t>
            </a:r>
            <a:r>
              <a:rPr lang="el-GR" sz="1800" dirty="0" smtClean="0">
                <a:latin typeface="Calibri" panose="020F0502020204030204" pitchFamily="34" charset="0"/>
              </a:rPr>
              <a:t>Προσωπικό</a:t>
            </a:r>
            <a:r>
              <a:rPr lang="el-GR" sz="1800" dirty="0">
                <a:latin typeface="Calibri" panose="020F0502020204030204" pitchFamily="34" charset="0"/>
              </a:rPr>
              <a:t/>
            </a:r>
            <a:br>
              <a:rPr lang="el-GR" sz="1800" dirty="0">
                <a:latin typeface="Calibri" panose="020F0502020204030204" pitchFamily="34" charset="0"/>
              </a:rPr>
            </a:br>
            <a:r>
              <a:rPr lang="el-GR" sz="1800" b="1" i="1" dirty="0">
                <a:latin typeface="Calibri" panose="020F0502020204030204" pitchFamily="34" charset="0"/>
              </a:rPr>
              <a:t>Αποδίδεται Πρόδρομη Πιστοποίηση με ενδεχόμενο παρατηρήσεις και χρόνο θεραπείας </a:t>
            </a:r>
            <a:r>
              <a:rPr lang="el-GR" sz="1800" dirty="0">
                <a:latin typeface="Calibri" panose="020F0502020204030204" pitchFamily="34" charset="0"/>
              </a:rPr>
              <a:t>έως περίπου 4 εξάμηνα ανάλογα με την βαρύτητα των </a:t>
            </a:r>
            <a:r>
              <a:rPr lang="el-GR" sz="1800" dirty="0" smtClean="0">
                <a:latin typeface="Calibri" panose="020F0502020204030204" pitchFamily="34" charset="0"/>
              </a:rPr>
              <a:t>τελευταίων</a:t>
            </a:r>
          </a:p>
          <a:p>
            <a:pPr marL="811213" lvl="1" indent="-400050">
              <a:buFont typeface="+mj-lt"/>
              <a:buAutoNum type="romanUcPeriod"/>
            </a:pPr>
            <a:r>
              <a:rPr lang="el-GR" sz="1800" b="1" dirty="0">
                <a:solidFill>
                  <a:srgbClr val="008000"/>
                </a:solidFill>
                <a:latin typeface="Calibri" panose="020F0502020204030204" pitchFamily="34" charset="0"/>
              </a:rPr>
              <a:t>Τελική </a:t>
            </a:r>
            <a:r>
              <a:rPr lang="el-GR" sz="1800" b="1" dirty="0" smtClean="0">
                <a:solidFill>
                  <a:srgbClr val="008000"/>
                </a:solidFill>
                <a:latin typeface="Calibri" panose="020F0502020204030204" pitchFamily="34" charset="0"/>
              </a:rPr>
              <a:t>Πιστοποίηση</a:t>
            </a:r>
            <a:r>
              <a:rPr lang="el-GR" sz="1800" dirty="0" smtClean="0">
                <a:solidFill>
                  <a:srgbClr val="002060"/>
                </a:solidFill>
                <a:latin typeface="Calibri" panose="020F0502020204030204" pitchFamily="34" charset="0"/>
              </a:rPr>
              <a:t/>
            </a:r>
            <a:br>
              <a:rPr lang="el-GR" sz="1800" dirty="0" smtClean="0">
                <a:solidFill>
                  <a:srgbClr val="002060"/>
                </a:solidFill>
                <a:latin typeface="Calibri" panose="020F0502020204030204" pitchFamily="34" charset="0"/>
              </a:rPr>
            </a:br>
            <a:r>
              <a:rPr lang="el-GR" sz="1800" dirty="0" smtClean="0">
                <a:latin typeface="Calibri" panose="020F0502020204030204" pitchFamily="34" charset="0"/>
              </a:rPr>
              <a:t>Υποβάλλονται </a:t>
            </a:r>
            <a:r>
              <a:rPr lang="el-GR" sz="1800" dirty="0">
                <a:latin typeface="Calibri" panose="020F0502020204030204" pitchFamily="34" charset="0"/>
              </a:rPr>
              <a:t>συμπληρωματικά στοιχεία μετά την παρέλευση </a:t>
            </a:r>
            <a:r>
              <a:rPr lang="en-GB" sz="1800" dirty="0" smtClean="0">
                <a:latin typeface="Calibri" panose="020F0502020204030204" pitchFamily="34" charset="0"/>
              </a:rPr>
              <a:t/>
            </a:r>
            <a:br>
              <a:rPr lang="en-GB" sz="1800" dirty="0" smtClean="0">
                <a:latin typeface="Calibri" panose="020F0502020204030204" pitchFamily="34" charset="0"/>
              </a:rPr>
            </a:br>
            <a:r>
              <a:rPr lang="el-GR" sz="1800" dirty="0" smtClean="0">
                <a:latin typeface="Calibri" panose="020F0502020204030204" pitchFamily="34" charset="0"/>
              </a:rPr>
              <a:t>της </a:t>
            </a:r>
            <a:r>
              <a:rPr lang="el-GR" sz="1800" dirty="0">
                <a:latin typeface="Calibri" panose="020F0502020204030204" pitchFamily="34" charset="0"/>
              </a:rPr>
              <a:t>προθεσμίας, σύμφωνα με τις </a:t>
            </a:r>
            <a:r>
              <a:rPr lang="el-GR" sz="1800" dirty="0" smtClean="0">
                <a:latin typeface="Calibri" panose="020F0502020204030204" pitchFamily="34" charset="0"/>
              </a:rPr>
              <a:t>παρατηρήσεις</a:t>
            </a:r>
            <a:r>
              <a:rPr lang="el-GR" sz="1800" dirty="0">
                <a:latin typeface="Calibri" panose="020F0502020204030204" pitchFamily="34" charset="0"/>
              </a:rPr>
              <a:t/>
            </a:r>
            <a:br>
              <a:rPr lang="el-GR" sz="1800" dirty="0">
                <a:latin typeface="Calibri" panose="020F0502020204030204" pitchFamily="34" charset="0"/>
              </a:rPr>
            </a:br>
            <a:r>
              <a:rPr lang="el-GR" sz="1800" dirty="0" smtClean="0">
                <a:latin typeface="Calibri" panose="020F0502020204030204" pitchFamily="34" charset="0"/>
              </a:rPr>
              <a:t>Πλήρης </a:t>
            </a:r>
            <a:r>
              <a:rPr lang="el-GR" sz="1800" dirty="0">
                <a:latin typeface="Calibri" panose="020F0502020204030204" pitchFamily="34" charset="0"/>
              </a:rPr>
              <a:t>εξέταση των κριτηρίων και επί τόπου </a:t>
            </a:r>
            <a:r>
              <a:rPr lang="el-GR" sz="1800" dirty="0" smtClean="0">
                <a:latin typeface="Calibri" panose="020F0502020204030204" pitchFamily="34" charset="0"/>
              </a:rPr>
              <a:t>επίσκεψη. </a:t>
            </a:r>
            <a:br>
              <a:rPr lang="el-GR" sz="1800" dirty="0" smtClean="0">
                <a:latin typeface="Calibri" panose="020F0502020204030204" pitchFamily="34" charset="0"/>
              </a:rPr>
            </a:br>
            <a:r>
              <a:rPr lang="el-GR" sz="1800" dirty="0" smtClean="0">
                <a:latin typeface="Calibri" panose="020F0502020204030204" pitchFamily="34" charset="0"/>
              </a:rPr>
              <a:t>Εισήγηση επιτροπής και απόφαση ΑΔΙΠ.</a:t>
            </a:r>
            <a:endParaRPr lang="el-GR" sz="1800" dirty="0">
              <a:latin typeface="Calibri" panose="020F0502020204030204" pitchFamily="34" charset="0"/>
            </a:endParaRPr>
          </a:p>
          <a:p>
            <a:pPr lvl="0"/>
            <a:endParaRPr lang="el-GR" sz="2000" dirty="0">
              <a:latin typeface="Calibri" panose="020F0502020204030204" pitchFamily="34" charset="0"/>
            </a:endParaRPr>
          </a:p>
          <a:p>
            <a:pPr>
              <a:lnSpc>
                <a:spcPct val="95000"/>
              </a:lnSpc>
              <a:spcBef>
                <a:spcPts val="600"/>
              </a:spcBef>
              <a:buFont typeface="Wingdings" panose="05000000000000000000" pitchFamily="2" charset="2"/>
              <a:buChar char="§"/>
            </a:pPr>
            <a:endParaRPr lang="el-GR" sz="2000" dirty="0" smtClean="0">
              <a:latin typeface="Calibri" panose="020F0502020204030204" pitchFamily="34" charset="0"/>
            </a:endParaRPr>
          </a:p>
          <a:p>
            <a:pPr lvl="1">
              <a:lnSpc>
                <a:spcPct val="95000"/>
              </a:lnSpc>
              <a:spcBef>
                <a:spcPts val="600"/>
              </a:spcBef>
              <a:buFont typeface="Wingdings" panose="05000000000000000000" pitchFamily="2" charset="2"/>
              <a:buChar char="§"/>
            </a:pPr>
            <a:endParaRPr lang="el-GR" sz="1600" dirty="0">
              <a:latin typeface="Calibri" panose="020F0502020204030204" pitchFamily="34" charset="0"/>
            </a:endParaRPr>
          </a:p>
        </p:txBody>
      </p:sp>
      <p:sp>
        <p:nvSpPr>
          <p:cNvPr id="3" name="Rounded Rectangle 2"/>
          <p:cNvSpPr/>
          <p:nvPr/>
        </p:nvSpPr>
        <p:spPr>
          <a:xfrm>
            <a:off x="7020272" y="1927223"/>
            <a:ext cx="1944216" cy="2660973"/>
          </a:xfrm>
          <a:prstGeom prst="roundRect">
            <a:avLst/>
          </a:prstGeom>
          <a:solidFill>
            <a:srgbClr val="DAA600"/>
          </a:solidFill>
        </p:spPr>
        <p:style>
          <a:lnRef idx="2">
            <a:schemeClr val="accent1">
              <a:shade val="50000"/>
            </a:schemeClr>
          </a:lnRef>
          <a:fillRef idx="1">
            <a:schemeClr val="accent1"/>
          </a:fillRef>
          <a:effectRef idx="0">
            <a:schemeClr val="accent1"/>
          </a:effectRef>
          <a:fontRef idx="minor">
            <a:schemeClr val="lt1"/>
          </a:fontRef>
        </p:style>
        <p:txBody>
          <a:bodyPr lIns="36000" tIns="46800" rIns="36000" rtlCol="0" anchor="ctr"/>
          <a:lstStyle/>
          <a:p>
            <a:pPr marL="176213" indent="-176213">
              <a:buFont typeface="Arial" panose="020B0604020202020204" pitchFamily="34" charset="0"/>
              <a:buChar char="•"/>
            </a:pPr>
            <a:r>
              <a:rPr lang="el-GR" sz="1600" b="1" dirty="0" smtClean="0"/>
              <a:t>Σχεδιασμός</a:t>
            </a:r>
          </a:p>
          <a:p>
            <a:pPr marL="176213" indent="-176213">
              <a:spcBef>
                <a:spcPts val="300"/>
              </a:spcBef>
              <a:buFont typeface="Arial" panose="020B0604020202020204" pitchFamily="34" charset="0"/>
              <a:buChar char="•"/>
            </a:pPr>
            <a:r>
              <a:rPr lang="en-GB" sz="1600" b="1" dirty="0" smtClean="0"/>
              <a:t>Benchmarking</a:t>
            </a:r>
            <a:endParaRPr lang="el-GR" sz="1600" b="1" dirty="0" smtClean="0"/>
          </a:p>
          <a:p>
            <a:pPr marL="176213" indent="-176213">
              <a:spcBef>
                <a:spcPts val="300"/>
              </a:spcBef>
              <a:buFont typeface="Arial" panose="020B0604020202020204" pitchFamily="34" charset="0"/>
              <a:buChar char="•"/>
            </a:pPr>
            <a:r>
              <a:rPr lang="el-GR" sz="1600" b="1" dirty="0" smtClean="0"/>
              <a:t>Προϋποθέσεις Υλοποίησης</a:t>
            </a:r>
          </a:p>
          <a:p>
            <a:pPr marL="176213" indent="-176213">
              <a:spcBef>
                <a:spcPts val="300"/>
              </a:spcBef>
              <a:buFont typeface="Arial" panose="020B0604020202020204" pitchFamily="34" charset="0"/>
              <a:buChar char="•"/>
            </a:pPr>
            <a:r>
              <a:rPr lang="el-GR" sz="1600" b="1" dirty="0" smtClean="0"/>
              <a:t>Αποφυγή ακραίων </a:t>
            </a:r>
            <a:r>
              <a:rPr lang="el-GR" sz="1600" b="1" dirty="0" err="1" smtClean="0"/>
              <a:t>διαφοροποι-ήσεων</a:t>
            </a:r>
            <a:r>
              <a:rPr lang="el-GR" sz="1600" b="1" dirty="0" smtClean="0"/>
              <a:t> μεταξύ ομοειδών τμημάτων</a:t>
            </a:r>
          </a:p>
        </p:txBody>
      </p:sp>
      <p:sp>
        <p:nvSpPr>
          <p:cNvPr id="6" name="Rounded Rectangle 5"/>
          <p:cNvSpPr/>
          <p:nvPr/>
        </p:nvSpPr>
        <p:spPr>
          <a:xfrm>
            <a:off x="7020272" y="4797152"/>
            <a:ext cx="1944216" cy="1512168"/>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36000" tIns="46800" rIns="36000" rtlCol="0" anchor="ctr"/>
          <a:lstStyle/>
          <a:p>
            <a:pPr marL="176213" indent="-176213">
              <a:spcBef>
                <a:spcPts val="600"/>
              </a:spcBef>
              <a:buFont typeface="Arial" panose="020B0604020202020204" pitchFamily="34" charset="0"/>
              <a:buChar char="•"/>
            </a:pPr>
            <a:r>
              <a:rPr lang="el-GR" sz="1600" b="1" dirty="0" smtClean="0"/>
              <a:t>Υλοποίηση</a:t>
            </a:r>
          </a:p>
          <a:p>
            <a:pPr marL="176213" indent="-176213">
              <a:spcBef>
                <a:spcPts val="300"/>
              </a:spcBef>
              <a:buFont typeface="Arial" panose="020B0604020202020204" pitchFamily="34" charset="0"/>
              <a:buChar char="•"/>
            </a:pPr>
            <a:r>
              <a:rPr lang="el-GR" sz="1600" b="1" dirty="0" smtClean="0"/>
              <a:t>Αξιολόγηση του βαθμού επίτευξης Μ.Α.</a:t>
            </a:r>
          </a:p>
          <a:p>
            <a:pPr marL="176213" indent="-176213">
              <a:spcBef>
                <a:spcPts val="300"/>
              </a:spcBef>
              <a:buFont typeface="Arial" panose="020B0604020202020204" pitchFamily="34" charset="0"/>
              <a:buChar char="•"/>
            </a:pPr>
            <a:r>
              <a:rPr lang="el-GR" sz="1600" b="1" dirty="0" smtClean="0"/>
              <a:t>Βιωσιμότητα</a:t>
            </a:r>
          </a:p>
        </p:txBody>
      </p:sp>
    </p:spTree>
    <p:extLst>
      <p:ext uri="{BB962C8B-B14F-4D97-AF65-F5344CB8AC3E}">
        <p14:creationId xmlns:p14="http://schemas.microsoft.com/office/powerpoint/2010/main" val="2454618867"/>
      </p:ext>
    </p:extLst>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7019925" y="6337300"/>
            <a:ext cx="2133600" cy="476250"/>
          </a:xfrm>
        </p:spPr>
        <p:txBody>
          <a:bodyPr/>
          <a:lstStyle/>
          <a:p>
            <a:pPr>
              <a:defRPr/>
            </a:pPr>
            <a:fld id="{DE3E1A4B-A83B-4B80-A2EB-1707197B3CB2}" type="slidenum">
              <a:rPr lang="en-GB" b="1" smtClean="0">
                <a:solidFill>
                  <a:schemeClr val="bg1">
                    <a:lumMod val="50000"/>
                  </a:schemeClr>
                </a:solidFill>
                <a:latin typeface="Calibri" pitchFamily="34" charset="0"/>
                <a:cs typeface="Calibri" pitchFamily="34" charset="0"/>
              </a:rPr>
              <a:pPr>
                <a:defRPr/>
              </a:pPr>
              <a:t>25</a:t>
            </a:fld>
            <a:endParaRPr lang="en-GB" b="1" dirty="0">
              <a:solidFill>
                <a:schemeClr val="bg1">
                  <a:lumMod val="50000"/>
                </a:schemeClr>
              </a:solidFill>
              <a:latin typeface="Calibri" pitchFamily="34" charset="0"/>
              <a:cs typeface="Calibri" pitchFamily="34" charset="0"/>
            </a:endParaRPr>
          </a:p>
        </p:txBody>
      </p:sp>
      <p:sp>
        <p:nvSpPr>
          <p:cNvPr id="48134"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graphicFrame>
        <p:nvGraphicFramePr>
          <p:cNvPr id="6" name="Diagram 5"/>
          <p:cNvGraphicFramePr/>
          <p:nvPr>
            <p:extLst>
              <p:ext uri="{D42A27DB-BD31-4B8C-83A1-F6EECF244321}">
                <p14:modId xmlns:p14="http://schemas.microsoft.com/office/powerpoint/2010/main" val="3348244429"/>
              </p:ext>
            </p:extLst>
          </p:nvPr>
        </p:nvGraphicFramePr>
        <p:xfrm>
          <a:off x="1331640" y="1916832"/>
          <a:ext cx="6336704" cy="44204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5523766" y="1879396"/>
            <a:ext cx="3412452" cy="2185214"/>
          </a:xfrm>
          <a:prstGeom prst="rect">
            <a:avLst/>
          </a:prstGeom>
          <a:noFill/>
        </p:spPr>
        <p:txBody>
          <a:bodyPr wrap="square" rtlCol="0">
            <a:spAutoFit/>
          </a:bodyPr>
          <a:lstStyle/>
          <a:p>
            <a:pPr marL="285750" lvl="2" indent="-285750">
              <a:spcBef>
                <a:spcPts val="300"/>
              </a:spcBef>
              <a:buFont typeface="Arial" panose="020B0604020202020204" pitchFamily="34" charset="0"/>
              <a:buChar char="•"/>
            </a:pPr>
            <a:r>
              <a:rPr lang="el-GR" dirty="0" smtClean="0">
                <a:solidFill>
                  <a:srgbClr val="C00000"/>
                </a:solidFill>
                <a:latin typeface="Calibri" panose="020F0502020204030204" pitchFamily="34" charset="0"/>
              </a:rPr>
              <a:t>Στρατηγική</a:t>
            </a:r>
          </a:p>
          <a:p>
            <a:pPr marL="285750" lvl="2" indent="-285750">
              <a:spcBef>
                <a:spcPts val="300"/>
              </a:spcBef>
              <a:buFont typeface="Arial" panose="020B0604020202020204" pitchFamily="34" charset="0"/>
              <a:buChar char="•"/>
            </a:pPr>
            <a:r>
              <a:rPr lang="el-GR" dirty="0" smtClean="0">
                <a:solidFill>
                  <a:srgbClr val="C00000"/>
                </a:solidFill>
                <a:latin typeface="Calibri" panose="020F0502020204030204" pitchFamily="34" charset="0"/>
              </a:rPr>
              <a:t>Ακαδημαϊκή </a:t>
            </a:r>
            <a:r>
              <a:rPr lang="el-GR" dirty="0">
                <a:solidFill>
                  <a:srgbClr val="C00000"/>
                </a:solidFill>
                <a:latin typeface="Calibri" panose="020F0502020204030204" pitchFamily="34" charset="0"/>
              </a:rPr>
              <a:t>φυσιογνωμία και </a:t>
            </a:r>
            <a:r>
              <a:rPr lang="el-GR" dirty="0" smtClean="0">
                <a:solidFill>
                  <a:srgbClr val="C00000"/>
                </a:solidFill>
                <a:latin typeface="Calibri" panose="020F0502020204030204" pitchFamily="34" charset="0"/>
              </a:rPr>
              <a:t>προσανατολισμός </a:t>
            </a:r>
          </a:p>
          <a:p>
            <a:pPr marL="285750" lvl="2" indent="-285750">
              <a:spcBef>
                <a:spcPts val="300"/>
              </a:spcBef>
              <a:buFont typeface="Arial" panose="020B0604020202020204" pitchFamily="34" charset="0"/>
              <a:buChar char="•"/>
            </a:pPr>
            <a:r>
              <a:rPr lang="el-GR" dirty="0" smtClean="0">
                <a:solidFill>
                  <a:srgbClr val="C00000"/>
                </a:solidFill>
                <a:latin typeface="Calibri" panose="020F0502020204030204" pitchFamily="34" charset="0"/>
              </a:rPr>
              <a:t>Μ.Α. και επιδιωκόμενα προσόντα</a:t>
            </a:r>
            <a:r>
              <a:rPr lang="el-GR" dirty="0">
                <a:solidFill>
                  <a:srgbClr val="C00000"/>
                </a:solidFill>
                <a:latin typeface="Calibri" panose="020F0502020204030204" pitchFamily="34" charset="0"/>
              </a:rPr>
              <a:t> </a:t>
            </a:r>
            <a:endParaRPr lang="el-GR" dirty="0" smtClean="0">
              <a:solidFill>
                <a:srgbClr val="C00000"/>
              </a:solidFill>
              <a:latin typeface="Calibri" panose="020F0502020204030204" pitchFamily="34" charset="0"/>
            </a:endParaRPr>
          </a:p>
          <a:p>
            <a:pPr marL="285750" lvl="2" indent="-285750">
              <a:spcBef>
                <a:spcPts val="300"/>
              </a:spcBef>
              <a:buFont typeface="Arial" panose="020B0604020202020204" pitchFamily="34" charset="0"/>
              <a:buChar char="•"/>
            </a:pPr>
            <a:r>
              <a:rPr lang="el-GR" dirty="0" smtClean="0">
                <a:solidFill>
                  <a:srgbClr val="C00000"/>
                </a:solidFill>
                <a:latin typeface="Calibri" panose="020F0502020204030204" pitchFamily="34" charset="0"/>
              </a:rPr>
              <a:t>Ζήτηση προσόντων</a:t>
            </a:r>
          </a:p>
          <a:p>
            <a:pPr marL="285750" lvl="2" indent="-285750">
              <a:spcBef>
                <a:spcPts val="300"/>
              </a:spcBef>
              <a:buFont typeface="Arial" panose="020B0604020202020204" pitchFamily="34" charset="0"/>
              <a:buChar char="•"/>
            </a:pPr>
            <a:r>
              <a:rPr lang="el-GR" dirty="0" smtClean="0">
                <a:solidFill>
                  <a:srgbClr val="C00000"/>
                </a:solidFill>
                <a:latin typeface="Calibri" panose="020F0502020204030204" pitchFamily="34" charset="0"/>
              </a:rPr>
              <a:t>Βιωσιμότητα</a:t>
            </a:r>
            <a:endParaRPr lang="el-GR" dirty="0">
              <a:solidFill>
                <a:srgbClr val="C00000"/>
              </a:solidFill>
              <a:latin typeface="Calibri" panose="020F0502020204030204" pitchFamily="34" charset="0"/>
            </a:endParaRPr>
          </a:p>
        </p:txBody>
      </p:sp>
      <p:sp>
        <p:nvSpPr>
          <p:cNvPr id="12" name="TextBox 11"/>
          <p:cNvSpPr txBox="1"/>
          <p:nvPr/>
        </p:nvSpPr>
        <p:spPr>
          <a:xfrm>
            <a:off x="6380499" y="5180999"/>
            <a:ext cx="2555719" cy="1238801"/>
          </a:xfrm>
          <a:prstGeom prst="rect">
            <a:avLst/>
          </a:prstGeom>
          <a:noFill/>
        </p:spPr>
        <p:txBody>
          <a:bodyPr wrap="square" rtlCol="0">
            <a:spAutoFit/>
          </a:bodyPr>
          <a:lstStyle/>
          <a:p>
            <a:pPr marL="285750" lvl="2" indent="-285750">
              <a:spcBef>
                <a:spcPts val="300"/>
              </a:spcBef>
              <a:buFont typeface="Arial" panose="020B0604020202020204" pitchFamily="34" charset="0"/>
              <a:buChar char="•"/>
            </a:pPr>
            <a:r>
              <a:rPr lang="el-GR" dirty="0" smtClean="0">
                <a:solidFill>
                  <a:srgbClr val="0070C0"/>
                </a:solidFill>
                <a:latin typeface="Calibri" panose="020F0502020204030204" pitchFamily="34" charset="0"/>
              </a:rPr>
              <a:t>καταλληλότητα  προσόντων ΔΕΠ / ΕΠ</a:t>
            </a:r>
          </a:p>
          <a:p>
            <a:pPr marL="285750" lvl="2" indent="-285750">
              <a:spcBef>
                <a:spcPts val="300"/>
              </a:spcBef>
              <a:buFont typeface="Arial" panose="020B0604020202020204" pitchFamily="34" charset="0"/>
              <a:buChar char="•"/>
            </a:pPr>
            <a:r>
              <a:rPr lang="el-GR" dirty="0" smtClean="0">
                <a:solidFill>
                  <a:srgbClr val="0070C0"/>
                </a:solidFill>
                <a:latin typeface="Calibri" panose="020F0502020204030204" pitchFamily="34" charset="0"/>
              </a:rPr>
              <a:t>ποιότητα ερευνητικού έργου</a:t>
            </a:r>
            <a:endParaRPr lang="el-GR" dirty="0">
              <a:solidFill>
                <a:srgbClr val="C00000"/>
              </a:solidFill>
              <a:latin typeface="Calibri" panose="020F0502020204030204" pitchFamily="34" charset="0"/>
            </a:endParaRPr>
          </a:p>
        </p:txBody>
      </p:sp>
      <p:sp>
        <p:nvSpPr>
          <p:cNvPr id="13" name="TextBox 12"/>
          <p:cNvSpPr txBox="1"/>
          <p:nvPr/>
        </p:nvSpPr>
        <p:spPr>
          <a:xfrm>
            <a:off x="35496" y="2132856"/>
            <a:ext cx="2555719" cy="2346796"/>
          </a:xfrm>
          <a:prstGeom prst="rect">
            <a:avLst/>
          </a:prstGeom>
          <a:noFill/>
        </p:spPr>
        <p:txBody>
          <a:bodyPr wrap="square" rtlCol="0">
            <a:spAutoFit/>
          </a:bodyPr>
          <a:lstStyle/>
          <a:p>
            <a:pPr marL="285750" lvl="2" indent="-285750">
              <a:spcBef>
                <a:spcPts val="300"/>
              </a:spcBef>
              <a:buFont typeface="Arial" panose="020B0604020202020204" pitchFamily="34" charset="0"/>
              <a:buChar char="•"/>
            </a:pPr>
            <a:r>
              <a:rPr lang="el-GR" dirty="0">
                <a:solidFill>
                  <a:srgbClr val="7030A0"/>
                </a:solidFill>
                <a:latin typeface="Calibri" panose="020F0502020204030204" pitchFamily="34" charset="0"/>
              </a:rPr>
              <a:t>ποιότητα και αποτελεσματικότητα του διδακτικού </a:t>
            </a:r>
            <a:r>
              <a:rPr lang="el-GR" dirty="0" smtClean="0">
                <a:solidFill>
                  <a:srgbClr val="7030A0"/>
                </a:solidFill>
                <a:latin typeface="Calibri" panose="020F0502020204030204" pitchFamily="34" charset="0"/>
              </a:rPr>
              <a:t>έργου </a:t>
            </a:r>
            <a:br>
              <a:rPr lang="el-GR" dirty="0" smtClean="0">
                <a:solidFill>
                  <a:srgbClr val="7030A0"/>
                </a:solidFill>
                <a:latin typeface="Calibri" panose="020F0502020204030204" pitchFamily="34" charset="0"/>
              </a:rPr>
            </a:br>
            <a:r>
              <a:rPr lang="el-GR" dirty="0" smtClean="0">
                <a:solidFill>
                  <a:srgbClr val="7030A0"/>
                </a:solidFill>
                <a:latin typeface="Calibri" panose="020F0502020204030204" pitchFamily="34" charset="0"/>
              </a:rPr>
              <a:t>(αξιολογήσεις)</a:t>
            </a:r>
          </a:p>
          <a:p>
            <a:pPr marL="285750" lvl="2" indent="-285750">
              <a:spcBef>
                <a:spcPts val="300"/>
              </a:spcBef>
              <a:buFont typeface="Arial" panose="020B0604020202020204" pitchFamily="34" charset="0"/>
              <a:buChar char="•"/>
            </a:pPr>
            <a:r>
              <a:rPr lang="el-GR" dirty="0" smtClean="0">
                <a:solidFill>
                  <a:srgbClr val="7030A0"/>
                </a:solidFill>
                <a:latin typeface="Calibri" panose="020F0502020204030204" pitchFamily="34" charset="0"/>
              </a:rPr>
              <a:t>βαθμός </a:t>
            </a:r>
            <a:br>
              <a:rPr lang="el-GR" dirty="0" smtClean="0">
                <a:solidFill>
                  <a:srgbClr val="7030A0"/>
                </a:solidFill>
                <a:latin typeface="Calibri" panose="020F0502020204030204" pitchFamily="34" charset="0"/>
              </a:rPr>
            </a:br>
            <a:r>
              <a:rPr lang="el-GR" dirty="0" smtClean="0">
                <a:solidFill>
                  <a:srgbClr val="7030A0"/>
                </a:solidFill>
                <a:latin typeface="Calibri" panose="020F0502020204030204" pitchFamily="34" charset="0"/>
              </a:rPr>
              <a:t>σύνδεσης διδασκαλίας </a:t>
            </a:r>
            <a:br>
              <a:rPr lang="el-GR" dirty="0" smtClean="0">
                <a:solidFill>
                  <a:srgbClr val="7030A0"/>
                </a:solidFill>
                <a:latin typeface="Calibri" panose="020F0502020204030204" pitchFamily="34" charset="0"/>
              </a:rPr>
            </a:br>
            <a:r>
              <a:rPr lang="el-GR" dirty="0" smtClean="0">
                <a:solidFill>
                  <a:srgbClr val="7030A0"/>
                </a:solidFill>
                <a:latin typeface="Calibri" panose="020F0502020204030204" pitchFamily="34" charset="0"/>
              </a:rPr>
              <a:t>με </a:t>
            </a:r>
            <a:r>
              <a:rPr lang="el-GR" dirty="0">
                <a:solidFill>
                  <a:srgbClr val="7030A0"/>
                </a:solidFill>
                <a:latin typeface="Calibri" panose="020F0502020204030204" pitchFamily="34" charset="0"/>
              </a:rPr>
              <a:t>έρευνα</a:t>
            </a:r>
            <a:endParaRPr lang="el-GR" dirty="0">
              <a:solidFill>
                <a:srgbClr val="C00000"/>
              </a:solidFill>
              <a:latin typeface="Calibri" panose="020F0502020204030204" pitchFamily="34" charset="0"/>
            </a:endParaRPr>
          </a:p>
        </p:txBody>
      </p:sp>
      <p:sp>
        <p:nvSpPr>
          <p:cNvPr id="14" name="Title 1"/>
          <p:cNvSpPr txBox="1">
            <a:spLocks/>
          </p:cNvSpPr>
          <p:nvPr/>
        </p:nvSpPr>
        <p:spPr bwMode="auto">
          <a:xfrm>
            <a:off x="179512" y="980728"/>
            <a:ext cx="8784976" cy="94649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l-GR" sz="2800" b="1" kern="0" dirty="0" smtClean="0">
                <a:solidFill>
                  <a:srgbClr val="C00000"/>
                </a:solidFill>
                <a:latin typeface="Calibri" panose="020F0502020204030204" pitchFamily="34" charset="0"/>
                <a:ea typeface="+mn-ea"/>
                <a:cs typeface="+mn-cs"/>
              </a:rPr>
              <a:t>Εξειδίκευση Γενικών Κριτηρίων Πιστοποίησης </a:t>
            </a:r>
            <a:r>
              <a:rPr lang="el-GR" sz="2800" kern="0" dirty="0" smtClean="0">
                <a:solidFill>
                  <a:srgbClr val="C00000"/>
                </a:solidFill>
                <a:latin typeface="Calibri" panose="020F0502020204030204" pitchFamily="34" charset="0"/>
              </a:rPr>
              <a:t/>
            </a:r>
            <a:br>
              <a:rPr lang="el-GR" sz="2800" kern="0" dirty="0" smtClean="0">
                <a:solidFill>
                  <a:srgbClr val="C00000"/>
                </a:solidFill>
                <a:latin typeface="Calibri" panose="020F0502020204030204" pitchFamily="34" charset="0"/>
              </a:rPr>
            </a:br>
            <a:r>
              <a:rPr lang="el-GR" sz="2000" kern="0" dirty="0" smtClean="0">
                <a:solidFill>
                  <a:srgbClr val="002060"/>
                </a:solidFill>
                <a:latin typeface="Calibri" panose="020F0502020204030204" pitchFamily="34" charset="0"/>
              </a:rPr>
              <a:t>Άρθρο 72 “Κριτήρια Πιστοποίησης” του Ν.4009/11</a:t>
            </a:r>
            <a:r>
              <a:rPr lang="el-GR" sz="2800" kern="0" dirty="0" smtClean="0">
                <a:latin typeface="Calibri" pitchFamily="34" charset="0"/>
              </a:rPr>
              <a:t/>
            </a:r>
            <a:br>
              <a:rPr lang="el-GR" sz="2800" kern="0" dirty="0" smtClean="0">
                <a:latin typeface="Calibri" pitchFamily="34" charset="0"/>
              </a:rPr>
            </a:br>
            <a:endParaRPr lang="en-GB" sz="2800" kern="0" dirty="0" smtClean="0"/>
          </a:p>
        </p:txBody>
      </p:sp>
      <p:sp>
        <p:nvSpPr>
          <p:cNvPr id="3" name="TextBox 2"/>
          <p:cNvSpPr txBox="1"/>
          <p:nvPr/>
        </p:nvSpPr>
        <p:spPr>
          <a:xfrm>
            <a:off x="10044608" y="2840886"/>
            <a:ext cx="1728192" cy="1477328"/>
          </a:xfrm>
          <a:prstGeom prst="rect">
            <a:avLst/>
          </a:prstGeom>
          <a:noFill/>
        </p:spPr>
        <p:txBody>
          <a:bodyPr wrap="square" rtlCol="0">
            <a:spAutoFit/>
          </a:bodyPr>
          <a:lstStyle/>
          <a:p>
            <a:pPr algn="ctr"/>
            <a:r>
              <a:rPr lang="el-GR" dirty="0" smtClean="0">
                <a:solidFill>
                  <a:schemeClr val="tx2">
                    <a:lumMod val="75000"/>
                  </a:schemeClr>
                </a:solidFill>
                <a:latin typeface="Cambria" panose="02040503050406030204" pitchFamily="18" charset="0"/>
              </a:rPr>
              <a:t>Τα 11 γενικά κριτήρια έχουν εξειδικευθεί με ανάλυση σε </a:t>
            </a:r>
            <a:r>
              <a:rPr lang="el-GR" dirty="0" err="1" smtClean="0">
                <a:solidFill>
                  <a:schemeClr val="tx2">
                    <a:lumMod val="75000"/>
                  </a:schemeClr>
                </a:solidFill>
                <a:latin typeface="Cambria" panose="02040503050406030204" pitchFamily="18" charset="0"/>
              </a:rPr>
              <a:t>υποκριτήρια</a:t>
            </a:r>
            <a:endParaRPr lang="el-GR" dirty="0">
              <a:solidFill>
                <a:schemeClr val="tx2">
                  <a:lumMod val="75000"/>
                </a:schemeClr>
              </a:solidFill>
              <a:latin typeface="Cambria" panose="02040503050406030204" pitchFamily="18" charset="0"/>
            </a:endParaRPr>
          </a:p>
        </p:txBody>
      </p:sp>
      <p:sp>
        <p:nvSpPr>
          <p:cNvPr id="5" name="Διάγραμμα ροής: Πολλαπλή εκτύπωση 4"/>
          <p:cNvSpPr/>
          <p:nvPr/>
        </p:nvSpPr>
        <p:spPr>
          <a:xfrm>
            <a:off x="3563888" y="3356990"/>
            <a:ext cx="1959878" cy="1824009"/>
          </a:xfrm>
          <a:prstGeom prst="flowChartMultidocumen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dirty="0">
                <a:solidFill>
                  <a:schemeClr val="tx1"/>
                </a:solidFill>
                <a:latin typeface="Cambria" panose="02040503050406030204" pitchFamily="18" charset="0"/>
              </a:rPr>
              <a:t>Τα 11 γενικά κριτήρια έχουν εξειδικευθεί με ανάλυση σε </a:t>
            </a:r>
            <a:r>
              <a:rPr lang="el-GR" sz="1600" b="1" dirty="0" err="1">
                <a:solidFill>
                  <a:schemeClr val="tx1"/>
                </a:solidFill>
                <a:latin typeface="Cambria" panose="02040503050406030204" pitchFamily="18" charset="0"/>
              </a:rPr>
              <a:t>υποκριτήρια</a:t>
            </a:r>
            <a:endParaRPr lang="el-GR" sz="1600" b="1" dirty="0">
              <a:solidFill>
                <a:schemeClr val="tx1"/>
              </a:solidFill>
              <a:latin typeface="Cambria" panose="02040503050406030204" pitchFamily="18" charset="0"/>
            </a:endParaRPr>
          </a:p>
          <a:p>
            <a:pPr algn="ctr"/>
            <a:endParaRPr lang="el-GR" sz="1600" dirty="0"/>
          </a:p>
        </p:txBody>
      </p:sp>
      <p:sp>
        <p:nvSpPr>
          <p:cNvPr id="9" name="Έλλειψη 8"/>
          <p:cNvSpPr/>
          <p:nvPr/>
        </p:nvSpPr>
        <p:spPr>
          <a:xfrm>
            <a:off x="3347864" y="2132856"/>
            <a:ext cx="432048" cy="432048"/>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1</a:t>
            </a:r>
            <a:endParaRPr lang="el-GR" b="1" dirty="0">
              <a:solidFill>
                <a:schemeClr val="tx1"/>
              </a:solidFill>
            </a:endParaRPr>
          </a:p>
        </p:txBody>
      </p:sp>
      <p:sp>
        <p:nvSpPr>
          <p:cNvPr id="15" name="Έλλειψη 14"/>
          <p:cNvSpPr/>
          <p:nvPr/>
        </p:nvSpPr>
        <p:spPr>
          <a:xfrm>
            <a:off x="7013968" y="4102190"/>
            <a:ext cx="432048" cy="432048"/>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2</a:t>
            </a:r>
            <a:endParaRPr lang="el-GR" b="1" dirty="0">
              <a:solidFill>
                <a:schemeClr val="tx1"/>
              </a:solidFill>
            </a:endParaRPr>
          </a:p>
        </p:txBody>
      </p:sp>
      <p:sp>
        <p:nvSpPr>
          <p:cNvPr id="16" name="Έλλειψη 15"/>
          <p:cNvSpPr/>
          <p:nvPr/>
        </p:nvSpPr>
        <p:spPr>
          <a:xfrm>
            <a:off x="4716016" y="5301208"/>
            <a:ext cx="432048" cy="432048"/>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3</a:t>
            </a:r>
            <a:endParaRPr lang="el-GR" b="1" dirty="0">
              <a:solidFill>
                <a:schemeClr val="tx1"/>
              </a:solidFill>
            </a:endParaRPr>
          </a:p>
        </p:txBody>
      </p:sp>
      <p:sp>
        <p:nvSpPr>
          <p:cNvPr id="17" name="Έλλειψη 16"/>
          <p:cNvSpPr/>
          <p:nvPr/>
        </p:nvSpPr>
        <p:spPr>
          <a:xfrm>
            <a:off x="1835696" y="5154538"/>
            <a:ext cx="432048" cy="432048"/>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4</a:t>
            </a:r>
            <a:endParaRPr lang="el-GR" b="1" dirty="0">
              <a:solidFill>
                <a:schemeClr val="tx1"/>
              </a:solidFill>
            </a:endParaRPr>
          </a:p>
        </p:txBody>
      </p:sp>
      <p:sp>
        <p:nvSpPr>
          <p:cNvPr id="18" name="Έλλειψη 17"/>
          <p:cNvSpPr/>
          <p:nvPr/>
        </p:nvSpPr>
        <p:spPr>
          <a:xfrm>
            <a:off x="1475656" y="3306254"/>
            <a:ext cx="432048" cy="432048"/>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5</a:t>
            </a:r>
            <a:endParaRPr lang="el-GR" b="1" dirty="0">
              <a:solidFill>
                <a:schemeClr val="tx1"/>
              </a:solidFill>
            </a:endParaRPr>
          </a:p>
        </p:txBody>
      </p:sp>
    </p:spTree>
    <p:extLst>
      <p:ext uri="{BB962C8B-B14F-4D97-AF65-F5344CB8AC3E}">
        <p14:creationId xmlns:p14="http://schemas.microsoft.com/office/powerpoint/2010/main" val="2071538926"/>
      </p:ext>
    </p:extLst>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1124744"/>
            <a:ext cx="8784976" cy="802481"/>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Ειδικά Κριτήρια Πιστοποίησης </a:t>
            </a:r>
            <a:r>
              <a:rPr lang="en-US" sz="2800" dirty="0" smtClean="0">
                <a:solidFill>
                  <a:srgbClr val="C00000"/>
                </a:solidFill>
                <a:latin typeface="Calibri" panose="020F0502020204030204" pitchFamily="34" charset="0"/>
                <a:ea typeface="+mn-ea"/>
                <a:cs typeface="+mn-cs"/>
              </a:rPr>
              <a:t>(</a:t>
            </a:r>
            <a:r>
              <a:rPr lang="el-GR" sz="2800" dirty="0" smtClean="0">
                <a:solidFill>
                  <a:srgbClr val="C00000"/>
                </a:solidFill>
                <a:latin typeface="Calibri" panose="020F0502020204030204" pitchFamily="34" charset="0"/>
                <a:ea typeface="+mn-ea"/>
                <a:cs typeface="+mn-cs"/>
              </a:rPr>
              <a:t>2</a:t>
            </a:r>
            <a:r>
              <a:rPr lang="en-US" sz="2800" dirty="0" smtClean="0">
                <a:solidFill>
                  <a:srgbClr val="C00000"/>
                </a:solidFill>
                <a:latin typeface="Calibri" panose="020F0502020204030204" pitchFamily="34" charset="0"/>
                <a:ea typeface="+mn-ea"/>
                <a:cs typeface="+mn-cs"/>
              </a:rPr>
              <a:t>/3)</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96974" y="2064172"/>
            <a:ext cx="8784976" cy="4454103"/>
          </a:xfrm>
        </p:spPr>
        <p:txBody>
          <a:bodyPr/>
          <a:lstStyle/>
          <a:p>
            <a:pPr>
              <a:spcBef>
                <a:spcPts val="0"/>
              </a:spcBef>
            </a:pPr>
            <a:r>
              <a:rPr lang="el-GR" sz="2400" dirty="0">
                <a:solidFill>
                  <a:schemeClr val="tx2">
                    <a:lumMod val="75000"/>
                  </a:schemeClr>
                </a:solidFill>
                <a:latin typeface="Calibri" panose="020F0502020204030204" pitchFamily="34" charset="0"/>
              </a:rPr>
              <a:t>Τα ειδικά κριτήρια διαφοροποιούνται ανά Τμήμα. </a:t>
            </a:r>
          </a:p>
          <a:p>
            <a:pPr>
              <a:spcBef>
                <a:spcPts val="0"/>
              </a:spcBef>
            </a:pPr>
            <a:r>
              <a:rPr lang="el-GR" sz="2400" dirty="0">
                <a:solidFill>
                  <a:schemeClr val="tx2">
                    <a:lumMod val="75000"/>
                  </a:schemeClr>
                </a:solidFill>
                <a:latin typeface="Calibri" panose="020F0502020204030204" pitchFamily="34" charset="0"/>
              </a:rPr>
              <a:t>Συμμετοχή των αντίστοιχων τμημάτων στη διαδικασία καθορισμού ειδικών κριτηρίων</a:t>
            </a:r>
          </a:p>
          <a:p>
            <a:pPr lvl="1">
              <a:spcBef>
                <a:spcPts val="0"/>
              </a:spcBef>
            </a:pPr>
            <a:r>
              <a:rPr lang="el-GR" sz="2000" dirty="0" smtClean="0">
                <a:latin typeface="Calibri" panose="020F0502020204030204" pitchFamily="34" charset="0"/>
              </a:rPr>
              <a:t>Ομαδοποίηση συναφών τμημάτων Παν/</a:t>
            </a:r>
            <a:r>
              <a:rPr lang="el-GR" sz="2000" dirty="0" err="1" smtClean="0">
                <a:latin typeface="Calibri" panose="020F0502020204030204" pitchFamily="34" charset="0"/>
              </a:rPr>
              <a:t>μίων</a:t>
            </a:r>
            <a:r>
              <a:rPr lang="el-GR" sz="2000" dirty="0" smtClean="0">
                <a:latin typeface="Calibri" panose="020F0502020204030204" pitchFamily="34" charset="0"/>
              </a:rPr>
              <a:t> και αντίστοιχα των ΤΕΙ</a:t>
            </a:r>
          </a:p>
          <a:p>
            <a:pPr lvl="2">
              <a:spcBef>
                <a:spcPts val="0"/>
              </a:spcBef>
            </a:pPr>
            <a:r>
              <a:rPr lang="el-GR" sz="1800" dirty="0" smtClean="0">
                <a:latin typeface="Calibri" panose="020F0502020204030204" pitchFamily="34" charset="0"/>
              </a:rPr>
              <a:t>απλούστευση </a:t>
            </a:r>
            <a:r>
              <a:rPr lang="el-GR" sz="1800" dirty="0">
                <a:latin typeface="Calibri" panose="020F0502020204030204" pitchFamily="34" charset="0"/>
              </a:rPr>
              <a:t>των </a:t>
            </a:r>
            <a:r>
              <a:rPr lang="el-GR" sz="1800" dirty="0" smtClean="0">
                <a:latin typeface="Calibri" panose="020F0502020204030204" pitchFamily="34" charset="0"/>
              </a:rPr>
              <a:t>διαδικασιών, οικονομίες κλίμακος</a:t>
            </a:r>
          </a:p>
          <a:p>
            <a:pPr lvl="2">
              <a:spcBef>
                <a:spcPts val="0"/>
              </a:spcBef>
            </a:pPr>
            <a:r>
              <a:rPr lang="el-GR" sz="1800" dirty="0" smtClean="0">
                <a:latin typeface="Calibri" panose="020F0502020204030204" pitchFamily="34" charset="0"/>
              </a:rPr>
              <a:t>επίτευξης </a:t>
            </a:r>
            <a:r>
              <a:rPr lang="el-GR" sz="1800" dirty="0">
                <a:latin typeface="Calibri" panose="020F0502020204030204" pitchFamily="34" charset="0"/>
              </a:rPr>
              <a:t>στοιχειώδους συμβατότητας των ομοειδών προγραμμάτων </a:t>
            </a:r>
            <a:r>
              <a:rPr lang="el-GR" sz="1800" dirty="0" smtClean="0">
                <a:latin typeface="Calibri" panose="020F0502020204030204" pitchFamily="34" charset="0"/>
              </a:rPr>
              <a:t>σπουδών</a:t>
            </a:r>
          </a:p>
          <a:p>
            <a:pPr lvl="1">
              <a:spcBef>
                <a:spcPts val="0"/>
              </a:spcBef>
            </a:pPr>
            <a:r>
              <a:rPr lang="el-GR" sz="2000" dirty="0" smtClean="0">
                <a:latin typeface="Calibri" panose="020F0502020204030204" pitchFamily="34" charset="0"/>
              </a:rPr>
              <a:t>Διαβούλευση με τμήματα, επιμελητήρια, επαγγελματικές οργανώσεις</a:t>
            </a:r>
          </a:p>
          <a:p>
            <a:pPr lvl="2">
              <a:spcBef>
                <a:spcPts val="0"/>
              </a:spcBef>
            </a:pPr>
            <a:r>
              <a:rPr lang="el-GR" sz="1800" dirty="0" smtClean="0">
                <a:latin typeface="Calibri" panose="020F0502020204030204" pitchFamily="34" charset="0"/>
              </a:rPr>
              <a:t>Επικεφαλείς των τμημάτων</a:t>
            </a:r>
          </a:p>
          <a:p>
            <a:pPr lvl="2">
              <a:spcBef>
                <a:spcPts val="0"/>
              </a:spcBef>
            </a:pPr>
            <a:r>
              <a:rPr lang="el-GR" sz="1800" dirty="0">
                <a:latin typeface="Calibri" panose="020F0502020204030204" pitchFamily="34" charset="0"/>
              </a:rPr>
              <a:t>Ένα μέλος </a:t>
            </a:r>
            <a:r>
              <a:rPr lang="el-GR" sz="1800" dirty="0" smtClean="0">
                <a:latin typeface="Calibri" panose="020F0502020204030204" pitchFamily="34" charset="0"/>
              </a:rPr>
              <a:t>που θα υποδειχθεί από τα τμήματα από </a:t>
            </a:r>
            <a:r>
              <a:rPr lang="el-GR" sz="1800" dirty="0">
                <a:latin typeface="Calibri" panose="020F0502020204030204" pitchFamily="34" charset="0"/>
              </a:rPr>
              <a:t>κάθε συναφές επαγγελματικό επιμελητήριο/ένωση/σωματείο ή επιστημονικό σύλλογο ή σχετικό </a:t>
            </a:r>
            <a:r>
              <a:rPr lang="el-GR" sz="1800" dirty="0" smtClean="0">
                <a:latin typeface="Calibri" panose="020F0502020204030204" pitchFamily="34" charset="0"/>
              </a:rPr>
              <a:t>φορέα</a:t>
            </a:r>
          </a:p>
          <a:p>
            <a:pPr lvl="2">
              <a:spcBef>
                <a:spcPts val="0"/>
              </a:spcBef>
            </a:pPr>
            <a:r>
              <a:rPr lang="el-GR" sz="1800" dirty="0" smtClean="0">
                <a:latin typeface="Calibri" panose="020F0502020204030204" pitchFamily="34" charset="0"/>
              </a:rPr>
              <a:t>Εμπειρογνώμων του εξωτερικού</a:t>
            </a:r>
          </a:p>
          <a:p>
            <a:pPr lvl="2">
              <a:spcBef>
                <a:spcPts val="0"/>
              </a:spcBef>
            </a:pPr>
            <a:r>
              <a:rPr lang="el-GR" sz="1800" dirty="0" smtClean="0">
                <a:latin typeface="Calibri" panose="020F0502020204030204" pitchFamily="34" charset="0"/>
              </a:rPr>
              <a:t>Εκπρόσωπος φοιτητών / σπουδαστών</a:t>
            </a:r>
          </a:p>
          <a:p>
            <a:pPr lvl="2">
              <a:spcBef>
                <a:spcPts val="0"/>
              </a:spcBef>
            </a:pPr>
            <a:r>
              <a:rPr lang="el-GR" sz="1800" dirty="0" smtClean="0">
                <a:latin typeface="Calibri" panose="020F0502020204030204" pitchFamily="34" charset="0"/>
              </a:rPr>
              <a:t>Ένα μέλος της ΑΔΙΠ (συντονιστής)</a:t>
            </a:r>
          </a:p>
          <a:p>
            <a:pPr marL="457200" lvl="1" indent="0">
              <a:spcBef>
                <a:spcPts val="0"/>
              </a:spcBef>
              <a:buNone/>
            </a:pPr>
            <a:endParaRPr lang="el-GR" sz="2000" dirty="0">
              <a:latin typeface="Calibri" panose="020F0502020204030204" pitchFamily="34" charset="0"/>
            </a:endParaRPr>
          </a:p>
          <a:p>
            <a:pPr>
              <a:lnSpc>
                <a:spcPct val="95000"/>
              </a:lnSpc>
              <a:spcBef>
                <a:spcPts val="0"/>
              </a:spcBef>
              <a:buFont typeface="Wingdings" panose="05000000000000000000" pitchFamily="2" charset="2"/>
              <a:buChar char="§"/>
            </a:pPr>
            <a:endParaRPr lang="el-GR" sz="2000" dirty="0" smtClean="0">
              <a:latin typeface="Calibri" panose="020F0502020204030204" pitchFamily="34" charset="0"/>
            </a:endParaRPr>
          </a:p>
          <a:p>
            <a:pPr lvl="1">
              <a:lnSpc>
                <a:spcPct val="95000"/>
              </a:lnSpc>
              <a:spcBef>
                <a:spcPts val="0"/>
              </a:spcBef>
              <a:buFont typeface="Wingdings" panose="05000000000000000000" pitchFamily="2" charset="2"/>
              <a:buChar char="§"/>
            </a:pPr>
            <a:endParaRPr lang="el-GR" sz="1600" dirty="0">
              <a:latin typeface="Calibri" panose="020F0502020204030204" pitchFamily="34" charset="0"/>
            </a:endParaRPr>
          </a:p>
        </p:txBody>
      </p:sp>
    </p:spTree>
    <p:extLst>
      <p:ext uri="{BB962C8B-B14F-4D97-AF65-F5344CB8AC3E}">
        <p14:creationId xmlns:p14="http://schemas.microsoft.com/office/powerpoint/2010/main" val="1134907710"/>
      </p:ext>
    </p:extLst>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1124744"/>
            <a:ext cx="8784976" cy="802481"/>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Συμμετοχή Επαγγελματικών Φορέων </a:t>
            </a:r>
            <a:r>
              <a:rPr lang="en-US" sz="2800" dirty="0" smtClean="0">
                <a:solidFill>
                  <a:srgbClr val="C00000"/>
                </a:solidFill>
                <a:latin typeface="Calibri" panose="020F0502020204030204" pitchFamily="34" charset="0"/>
                <a:ea typeface="+mn-ea"/>
                <a:cs typeface="+mn-cs"/>
              </a:rPr>
              <a:t>(</a:t>
            </a:r>
            <a:r>
              <a:rPr lang="el-GR" sz="2800" dirty="0" smtClean="0">
                <a:solidFill>
                  <a:srgbClr val="C00000"/>
                </a:solidFill>
                <a:latin typeface="Calibri" panose="020F0502020204030204" pitchFamily="34" charset="0"/>
                <a:ea typeface="+mn-ea"/>
                <a:cs typeface="+mn-cs"/>
              </a:rPr>
              <a:t>3</a:t>
            </a:r>
            <a:r>
              <a:rPr lang="en-US" sz="2800" dirty="0" smtClean="0">
                <a:solidFill>
                  <a:srgbClr val="C00000"/>
                </a:solidFill>
                <a:latin typeface="Calibri" panose="020F0502020204030204" pitchFamily="34" charset="0"/>
                <a:ea typeface="+mn-ea"/>
                <a:cs typeface="+mn-cs"/>
              </a:rPr>
              <a:t>/3)</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568952" cy="4454103"/>
          </a:xfrm>
        </p:spPr>
        <p:txBody>
          <a:bodyPr/>
          <a:lstStyle/>
          <a:p>
            <a:r>
              <a:rPr lang="el-GR" sz="2600" dirty="0" smtClean="0">
                <a:solidFill>
                  <a:srgbClr val="002060"/>
                </a:solidFill>
                <a:latin typeface="Calibri" panose="020F0502020204030204" pitchFamily="34" charset="0"/>
              </a:rPr>
              <a:t>Ειδικά Κριτήριά </a:t>
            </a:r>
            <a:r>
              <a:rPr lang="el-GR" sz="2600" dirty="0">
                <a:solidFill>
                  <a:srgbClr val="002060"/>
                </a:solidFill>
                <a:latin typeface="Calibri" panose="020F0502020204030204" pitchFamily="34" charset="0"/>
              </a:rPr>
              <a:t>Πιστοποίησης </a:t>
            </a:r>
            <a:r>
              <a:rPr lang="el-GR" sz="2600" dirty="0" smtClean="0">
                <a:solidFill>
                  <a:srgbClr val="002060"/>
                </a:solidFill>
                <a:latin typeface="Calibri" panose="020F0502020204030204" pitchFamily="34" charset="0"/>
              </a:rPr>
              <a:t>Προγραμμάτων Σπουδών σε σχέση με το επάγγελμα</a:t>
            </a:r>
          </a:p>
          <a:p>
            <a:pPr marL="901700" lvl="1" indent="0">
              <a:buNone/>
            </a:pPr>
            <a:r>
              <a:rPr lang="el-GR" sz="2200" dirty="0">
                <a:latin typeface="Calibri" panose="020F0502020204030204" pitchFamily="34" charset="0"/>
              </a:rPr>
              <a:t>Τα μέλη των επιτροπών </a:t>
            </a:r>
            <a:r>
              <a:rPr lang="el-GR" sz="2200" dirty="0" smtClean="0">
                <a:latin typeface="Calibri" panose="020F0502020204030204" pitchFamily="34" charset="0"/>
              </a:rPr>
              <a:t>καλούνται </a:t>
            </a:r>
            <a:r>
              <a:rPr lang="el-GR" sz="2200" dirty="0">
                <a:latin typeface="Calibri" panose="020F0502020204030204" pitchFamily="34" charset="0"/>
              </a:rPr>
              <a:t>να συμβάλλουν στη διαμόρφωση των κριτηρίων για τα προγράμματα σπουδών που οδηγούν στην άσκηση των αντίστοιχων επαγγελμάτων ώστε να διασφαλίζεται ότι τα συγκεκριμένα προγράμματα σπουδών ανταποκρίνονται αποτελεσματικά στις σημερινές και προβλεπόμενες απαιτήσεις των οικείων επαγγελμάτων και πεδίων απασχόλησης των </a:t>
            </a:r>
            <a:r>
              <a:rPr lang="el-GR" sz="2200" dirty="0" smtClean="0">
                <a:latin typeface="Calibri" panose="020F0502020204030204" pitchFamily="34" charset="0"/>
              </a:rPr>
              <a:t>αποφοίτων. </a:t>
            </a:r>
          </a:p>
          <a:p>
            <a:r>
              <a:rPr lang="el-GR" sz="2600" dirty="0" smtClean="0">
                <a:solidFill>
                  <a:srgbClr val="002060"/>
                </a:solidFill>
                <a:latin typeface="Calibri" panose="020F0502020204030204" pitchFamily="34" charset="0"/>
              </a:rPr>
              <a:t>Απόφαση ΑΔΙΠ</a:t>
            </a:r>
          </a:p>
          <a:p>
            <a:pPr lvl="1"/>
            <a:endParaRPr lang="el-GR" sz="2400" dirty="0">
              <a:latin typeface="Calibri" panose="020F0502020204030204" pitchFamily="34" charset="0"/>
            </a:endParaRPr>
          </a:p>
          <a:p>
            <a:pPr>
              <a:lnSpc>
                <a:spcPct val="95000"/>
              </a:lnSpc>
              <a:spcBef>
                <a:spcPts val="600"/>
              </a:spcBef>
              <a:buFont typeface="Wingdings" panose="05000000000000000000" pitchFamily="2" charset="2"/>
              <a:buChar char="§"/>
            </a:pPr>
            <a:endParaRPr lang="el-GR" sz="2400" dirty="0" smtClean="0">
              <a:latin typeface="Calibri" panose="020F0502020204030204" pitchFamily="34" charset="0"/>
            </a:endParaRPr>
          </a:p>
          <a:p>
            <a:pPr lvl="1">
              <a:lnSpc>
                <a:spcPct val="95000"/>
              </a:lnSpc>
              <a:spcBef>
                <a:spcPts val="600"/>
              </a:spcBef>
              <a:buFont typeface="Wingdings" panose="05000000000000000000" pitchFamily="2" charset="2"/>
              <a:buChar char="§"/>
            </a:pPr>
            <a:endParaRPr lang="el-GR" sz="1800" dirty="0">
              <a:latin typeface="Calibri" panose="020F0502020204030204" pitchFamily="34" charset="0"/>
            </a:endParaRPr>
          </a:p>
        </p:txBody>
      </p:sp>
    </p:spTree>
    <p:extLst>
      <p:ext uri="{BB962C8B-B14F-4D97-AF65-F5344CB8AC3E}">
        <p14:creationId xmlns:p14="http://schemas.microsoft.com/office/powerpoint/2010/main" val="2893813023"/>
      </p:ext>
    </p:extLst>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802481"/>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Ειδικά Κριτήρια </a:t>
            </a:r>
            <a:br>
              <a:rPr lang="el-GR" sz="2800" b="1" dirty="0" smtClean="0">
                <a:solidFill>
                  <a:srgbClr val="C00000"/>
                </a:solidFill>
                <a:latin typeface="Calibri" panose="020F0502020204030204" pitchFamily="34" charset="0"/>
                <a:ea typeface="+mn-ea"/>
                <a:cs typeface="+mn-cs"/>
              </a:rPr>
            </a:br>
            <a:r>
              <a:rPr lang="el-GR" sz="2800" b="1" dirty="0" smtClean="0">
                <a:solidFill>
                  <a:srgbClr val="C00000"/>
                </a:solidFill>
                <a:latin typeface="Calibri" panose="020F0502020204030204" pitchFamily="34" charset="0"/>
                <a:ea typeface="+mn-ea"/>
                <a:cs typeface="+mn-cs"/>
              </a:rPr>
              <a:t>Συμμετοχή Επαγγελματικών Φορέων </a:t>
            </a:r>
            <a:r>
              <a:rPr lang="en-US" sz="2800" dirty="0" smtClean="0">
                <a:solidFill>
                  <a:srgbClr val="C00000"/>
                </a:solidFill>
                <a:latin typeface="Calibri" panose="020F0502020204030204" pitchFamily="34" charset="0"/>
                <a:ea typeface="+mn-ea"/>
                <a:cs typeface="+mn-cs"/>
              </a:rPr>
              <a:t>(1/3)</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pPr lvl="0"/>
            <a:r>
              <a:rPr lang="el-GR" sz="2400" dirty="0" smtClean="0">
                <a:solidFill>
                  <a:srgbClr val="002060"/>
                </a:solidFill>
                <a:latin typeface="Calibri" panose="020F0502020204030204" pitchFamily="34" charset="0"/>
              </a:rPr>
              <a:t>Νομοθετικώς κατοχυρωμένα επαγγέλματα</a:t>
            </a:r>
          </a:p>
          <a:p>
            <a:pPr lvl="1">
              <a:spcBef>
                <a:spcPts val="600"/>
              </a:spcBef>
            </a:pPr>
            <a:r>
              <a:rPr lang="el-GR" sz="2000" dirty="0" smtClean="0">
                <a:latin typeface="Calibri" panose="020F0502020204030204" pitchFamily="34" charset="0"/>
              </a:rPr>
              <a:t>7 επαγγέλματα Π.Δ. 38/10</a:t>
            </a:r>
            <a:br>
              <a:rPr lang="el-GR" sz="2000" dirty="0" smtClean="0">
                <a:latin typeface="Calibri" panose="020F0502020204030204" pitchFamily="34" charset="0"/>
              </a:rPr>
            </a:br>
            <a:r>
              <a:rPr lang="el-GR" sz="1800" b="1" i="1" dirty="0">
                <a:latin typeface="Cambria" panose="02040503050406030204" pitchFamily="18" charset="0"/>
              </a:rPr>
              <a:t>Ιατρού, Νοσοκόμου, Οδοντιάτρου, Κτηνιάτρου, Μαίας/</a:t>
            </a:r>
            <a:r>
              <a:rPr lang="el-GR" sz="1800" b="1" i="1" dirty="0" err="1">
                <a:latin typeface="Cambria" panose="02040503050406030204" pitchFamily="18" charset="0"/>
              </a:rPr>
              <a:t>Μαιευτή</a:t>
            </a:r>
            <a:r>
              <a:rPr lang="el-GR" sz="1800" b="1" i="1" dirty="0">
                <a:latin typeface="Cambria" panose="02040503050406030204" pitchFamily="18" charset="0"/>
              </a:rPr>
              <a:t>, Φαρμακοποιού και </a:t>
            </a:r>
            <a:r>
              <a:rPr lang="el-GR" sz="1800" b="1" i="1" dirty="0" smtClean="0">
                <a:latin typeface="Cambria" panose="02040503050406030204" pitchFamily="18" charset="0"/>
              </a:rPr>
              <a:t>Αρχιτέκτονα</a:t>
            </a:r>
          </a:p>
          <a:p>
            <a:pPr lvl="2"/>
            <a:r>
              <a:rPr lang="el-GR" sz="1600" i="1" dirty="0">
                <a:solidFill>
                  <a:srgbClr val="002060"/>
                </a:solidFill>
                <a:latin typeface="Cambria" panose="02040503050406030204" pitchFamily="18" charset="0"/>
              </a:rPr>
              <a:t>υπάρχει εκτενής περιγραφή των προϋποθέσεων που πρέπει να πληροί η παρεχόμενη εκπαίδευση (διάρκεια, μαθήματα, πρακτική άσκηση με συγκεκριμένες μορφές και αποτελέσματα, </a:t>
            </a:r>
            <a:r>
              <a:rPr lang="el-GR" sz="1600" i="1" dirty="0" err="1">
                <a:solidFill>
                  <a:srgbClr val="002060"/>
                </a:solidFill>
                <a:latin typeface="Cambria" panose="02040503050406030204" pitchFamily="18" charset="0"/>
              </a:rPr>
              <a:t>κ.λ.π</a:t>
            </a:r>
            <a:r>
              <a:rPr lang="el-GR" sz="1600" i="1" dirty="0">
                <a:solidFill>
                  <a:srgbClr val="002060"/>
                </a:solidFill>
                <a:latin typeface="Cambria" panose="02040503050406030204" pitchFamily="18" charset="0"/>
              </a:rPr>
              <a:t>. – άρθρα 24-49 Π.Δ. 38/2010)Π.Δ</a:t>
            </a:r>
            <a:r>
              <a:rPr lang="el-GR" sz="1600" i="1" dirty="0" smtClean="0">
                <a:solidFill>
                  <a:srgbClr val="002060"/>
                </a:solidFill>
                <a:latin typeface="Cambria" panose="02040503050406030204" pitchFamily="18" charset="0"/>
              </a:rPr>
              <a:t>. 38 </a:t>
            </a:r>
            <a:endParaRPr lang="el-GR" sz="1600" dirty="0" smtClean="0">
              <a:solidFill>
                <a:srgbClr val="002060"/>
              </a:solidFill>
              <a:latin typeface="Cambria" panose="02040503050406030204" pitchFamily="18" charset="0"/>
            </a:endParaRPr>
          </a:p>
          <a:p>
            <a:r>
              <a:rPr lang="el-GR" sz="2400" dirty="0">
                <a:solidFill>
                  <a:srgbClr val="002060"/>
                </a:solidFill>
                <a:latin typeface="Calibri" panose="020F0502020204030204" pitchFamily="34" charset="0"/>
              </a:rPr>
              <a:t>Επαγγέλματα που ελέγχονται από Επιμελητήρια, Επαγγελματικούς συλλόγους (άδεια άσκησης επαγγέλματος</a:t>
            </a:r>
            <a:r>
              <a:rPr lang="el-GR" sz="2400" dirty="0" smtClean="0">
                <a:solidFill>
                  <a:srgbClr val="002060"/>
                </a:solidFill>
                <a:latin typeface="Calibri" panose="020F0502020204030204" pitchFamily="34" charset="0"/>
              </a:rPr>
              <a:t>)</a:t>
            </a:r>
            <a:br>
              <a:rPr lang="el-GR" sz="2400" dirty="0" smtClean="0">
                <a:solidFill>
                  <a:srgbClr val="002060"/>
                </a:solidFill>
                <a:latin typeface="Calibri" panose="020F0502020204030204" pitchFamily="34" charset="0"/>
              </a:rPr>
            </a:br>
            <a:r>
              <a:rPr lang="el-GR" sz="2400" dirty="0" smtClean="0">
                <a:solidFill>
                  <a:srgbClr val="002060"/>
                </a:solidFill>
                <a:latin typeface="Calibri" panose="020F0502020204030204" pitchFamily="34" charset="0"/>
              </a:rPr>
              <a:t>	</a:t>
            </a:r>
            <a:r>
              <a:rPr lang="el-GR" sz="1800" b="1" i="1" dirty="0">
                <a:latin typeface="Cambria" panose="02040503050406030204" pitchFamily="18" charset="0"/>
              </a:rPr>
              <a:t>Μηχανικών, Δικηγόρου, Λογιστή, κ.λπ.</a:t>
            </a:r>
          </a:p>
          <a:p>
            <a:pPr>
              <a:spcBef>
                <a:spcPts val="600"/>
              </a:spcBef>
            </a:pPr>
            <a:r>
              <a:rPr lang="el-GR" sz="2400" dirty="0">
                <a:solidFill>
                  <a:srgbClr val="002060"/>
                </a:solidFill>
                <a:latin typeface="Calibri" panose="020F0502020204030204" pitchFamily="34" charset="0"/>
              </a:rPr>
              <a:t>Λοιπά </a:t>
            </a:r>
          </a:p>
        </p:txBody>
      </p:sp>
    </p:spTree>
    <p:extLst>
      <p:ext uri="{BB962C8B-B14F-4D97-AF65-F5344CB8AC3E}">
        <p14:creationId xmlns:p14="http://schemas.microsoft.com/office/powerpoint/2010/main" val="2723858137"/>
      </p:ext>
    </p:extLst>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Πρότυπο Πρότασης </a:t>
            </a:r>
            <a:r>
              <a:rPr lang="el-GR" sz="2800" b="1" dirty="0">
                <a:solidFill>
                  <a:srgbClr val="C00000"/>
                </a:solidFill>
                <a:latin typeface="Calibri" panose="020F0502020204030204" pitchFamily="34" charset="0"/>
                <a:ea typeface="+mn-ea"/>
                <a:cs typeface="+mn-cs"/>
              </a:rPr>
              <a:t>Ακαδημαϊκής Πιστοποίησης </a:t>
            </a:r>
            <a:br>
              <a:rPr lang="el-GR" sz="2800" b="1" dirty="0">
                <a:solidFill>
                  <a:srgbClr val="C00000"/>
                </a:solidFill>
                <a:latin typeface="Calibri" panose="020F0502020204030204" pitchFamily="34" charset="0"/>
                <a:ea typeface="+mn-ea"/>
                <a:cs typeface="+mn-cs"/>
              </a:rPr>
            </a:br>
            <a:r>
              <a:rPr lang="el-GR" sz="2800" b="1" dirty="0">
                <a:solidFill>
                  <a:srgbClr val="C00000"/>
                </a:solidFill>
                <a:latin typeface="Calibri" panose="020F0502020204030204" pitchFamily="34" charset="0"/>
                <a:ea typeface="+mn-ea"/>
                <a:cs typeface="+mn-cs"/>
              </a:rPr>
              <a:t>Προγράμματος </a:t>
            </a:r>
            <a:r>
              <a:rPr lang="el-GR" sz="2800" b="1" dirty="0" smtClean="0">
                <a:solidFill>
                  <a:srgbClr val="C00000"/>
                </a:solidFill>
                <a:latin typeface="Calibri" panose="020F0502020204030204" pitchFamily="34" charset="0"/>
                <a:ea typeface="+mn-ea"/>
                <a:cs typeface="+mn-cs"/>
              </a:rPr>
              <a:t>Σπουδών  </a:t>
            </a:r>
            <a:r>
              <a:rPr lang="el-GR" sz="2800" b="1" dirty="0">
                <a:solidFill>
                  <a:srgbClr val="C00000"/>
                </a:solidFill>
                <a:latin typeface="Calibri" panose="020F0502020204030204" pitchFamily="34" charset="0"/>
              </a:rPr>
              <a:t> </a:t>
            </a:r>
            <a:r>
              <a:rPr lang="en-US" sz="2800" dirty="0" smtClean="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1</a:t>
            </a:r>
            <a:r>
              <a:rPr lang="en-US" sz="2800" dirty="0" smtClean="0">
                <a:solidFill>
                  <a:srgbClr val="C00000"/>
                </a:solidFill>
                <a:latin typeface="Calibri" panose="020F0502020204030204" pitchFamily="34" charset="0"/>
              </a:rPr>
              <a:t>/3</a:t>
            </a:r>
            <a:r>
              <a:rPr lang="en-US" sz="2800" dirty="0">
                <a:solidFill>
                  <a:srgbClr val="C00000"/>
                </a:solidFill>
                <a:latin typeface="Calibri" panose="020F0502020204030204" pitchFamily="34" charset="0"/>
              </a:rPr>
              <a:t>)</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pPr marL="185738" lvl="2" indent="0" defTabSz="806450">
              <a:lnSpc>
                <a:spcPct val="95000"/>
              </a:lnSpc>
              <a:spcBef>
                <a:spcPts val="600"/>
              </a:spcBef>
              <a:buNone/>
            </a:pPr>
            <a:r>
              <a:rPr lang="el-GR" sz="2000" b="1" dirty="0" smtClean="0">
                <a:latin typeface="Calibri" panose="020F0502020204030204" pitchFamily="34" charset="0"/>
              </a:rPr>
              <a:t>1. Ιστορικό</a:t>
            </a:r>
            <a:r>
              <a:rPr lang="el-GR" sz="2000" dirty="0" smtClean="0">
                <a:latin typeface="Calibri" panose="020F0502020204030204" pitchFamily="34" charset="0"/>
              </a:rPr>
              <a:t>	</a:t>
            </a:r>
          </a:p>
          <a:p>
            <a:pPr marL="185738" lvl="2" indent="0" defTabSz="806450">
              <a:lnSpc>
                <a:spcPct val="95000"/>
              </a:lnSpc>
              <a:spcBef>
                <a:spcPts val="300"/>
              </a:spcBef>
              <a:buNone/>
            </a:pPr>
            <a:r>
              <a:rPr lang="el-GR" sz="2000" dirty="0" smtClean="0">
                <a:latin typeface="Calibri" panose="020F0502020204030204" pitchFamily="34" charset="0"/>
              </a:rPr>
              <a:t>1.1. 	Δημιουργία Νέου Προγράμματος Σπουδών</a:t>
            </a:r>
          </a:p>
          <a:p>
            <a:pPr marL="185738" lvl="2" indent="0" defTabSz="806450">
              <a:lnSpc>
                <a:spcPct val="95000"/>
              </a:lnSpc>
              <a:spcBef>
                <a:spcPts val="300"/>
              </a:spcBef>
              <a:buNone/>
            </a:pPr>
            <a:r>
              <a:rPr lang="el-GR" sz="2000" dirty="0" smtClean="0">
                <a:latin typeface="Calibri" panose="020F0502020204030204" pitchFamily="34" charset="0"/>
              </a:rPr>
              <a:t>1.2. 	Προηγούμενες πιστοποιήσεις / αξιολογήσεις</a:t>
            </a:r>
          </a:p>
          <a:p>
            <a:pPr marL="185738" lvl="2" indent="0" defTabSz="806450">
              <a:lnSpc>
                <a:spcPct val="95000"/>
              </a:lnSpc>
              <a:spcBef>
                <a:spcPts val="300"/>
              </a:spcBef>
              <a:buNone/>
            </a:pPr>
            <a:r>
              <a:rPr lang="el-GR" sz="2000" dirty="0" smtClean="0">
                <a:latin typeface="Calibri" panose="020F0502020204030204" pitchFamily="34" charset="0"/>
              </a:rPr>
              <a:t>1.3. 	Εσωτερικές διαδικασίες</a:t>
            </a:r>
          </a:p>
          <a:p>
            <a:pPr marL="185738" lvl="2" indent="0" defTabSz="806450">
              <a:lnSpc>
                <a:spcPct val="95000"/>
              </a:lnSpc>
              <a:spcBef>
                <a:spcPts val="300"/>
              </a:spcBef>
              <a:buNone/>
            </a:pPr>
            <a:r>
              <a:rPr lang="el-GR" sz="2000" dirty="0" smtClean="0">
                <a:latin typeface="Calibri" panose="020F0502020204030204" pitchFamily="34" charset="0"/>
              </a:rPr>
              <a:t>1.4. 	Παρούσα Κατάσταση</a:t>
            </a:r>
          </a:p>
          <a:p>
            <a:pPr marL="185738" lvl="2" indent="0" defTabSz="806450">
              <a:lnSpc>
                <a:spcPct val="95000"/>
              </a:lnSpc>
              <a:spcBef>
                <a:spcPts val="600"/>
              </a:spcBef>
              <a:buNone/>
            </a:pPr>
            <a:r>
              <a:rPr lang="el-GR" sz="2000" b="1" dirty="0" smtClean="0">
                <a:latin typeface="Calibri" panose="020F0502020204030204" pitchFamily="34" charset="0"/>
              </a:rPr>
              <a:t>2. Περιγραφή Προγράμματος Σπουδών</a:t>
            </a:r>
            <a:r>
              <a:rPr lang="el-GR" sz="2000" dirty="0" smtClean="0">
                <a:latin typeface="Calibri" panose="020F0502020204030204" pitchFamily="34" charset="0"/>
              </a:rPr>
              <a:t>	</a:t>
            </a:r>
          </a:p>
          <a:p>
            <a:pPr marL="185738" lvl="2" indent="0" defTabSz="806450">
              <a:lnSpc>
                <a:spcPct val="95000"/>
              </a:lnSpc>
              <a:spcBef>
                <a:spcPts val="300"/>
              </a:spcBef>
              <a:buNone/>
            </a:pPr>
            <a:r>
              <a:rPr lang="el-GR" sz="2000" dirty="0" smtClean="0">
                <a:latin typeface="Calibri" panose="020F0502020204030204" pitchFamily="34" charset="0"/>
              </a:rPr>
              <a:t>2.1. </a:t>
            </a:r>
            <a:r>
              <a:rPr lang="en-GB" sz="2000" dirty="0" smtClean="0">
                <a:latin typeface="Calibri" panose="020F0502020204030204" pitchFamily="34" charset="0"/>
              </a:rPr>
              <a:t>	</a:t>
            </a:r>
            <a:r>
              <a:rPr lang="el-GR" sz="2000" dirty="0" smtClean="0">
                <a:latin typeface="Calibri" panose="020F0502020204030204" pitchFamily="34" charset="0"/>
              </a:rPr>
              <a:t>Τίτλος του Προγράμματος Σπουδών</a:t>
            </a:r>
          </a:p>
          <a:p>
            <a:pPr marL="185738" lvl="2" indent="0" defTabSz="806450">
              <a:lnSpc>
                <a:spcPct val="95000"/>
              </a:lnSpc>
              <a:spcBef>
                <a:spcPts val="300"/>
              </a:spcBef>
              <a:buNone/>
            </a:pPr>
            <a:r>
              <a:rPr lang="el-GR" sz="2000" dirty="0" smtClean="0">
                <a:latin typeface="Calibri" panose="020F0502020204030204" pitchFamily="34" charset="0"/>
              </a:rPr>
              <a:t>2.2. </a:t>
            </a:r>
            <a:r>
              <a:rPr lang="en-GB" sz="2000" dirty="0" smtClean="0">
                <a:latin typeface="Calibri" panose="020F0502020204030204" pitchFamily="34" charset="0"/>
              </a:rPr>
              <a:t>	</a:t>
            </a:r>
            <a:r>
              <a:rPr lang="el-GR" sz="2000" dirty="0" smtClean="0">
                <a:latin typeface="Calibri" panose="020F0502020204030204" pitchFamily="34" charset="0"/>
              </a:rPr>
              <a:t>Σκοπός και Αντικείμενο του Προγράμματος Σπουδών</a:t>
            </a:r>
          </a:p>
          <a:p>
            <a:pPr marL="185738" lvl="2" indent="0" defTabSz="806450">
              <a:lnSpc>
                <a:spcPct val="95000"/>
              </a:lnSpc>
              <a:spcBef>
                <a:spcPts val="300"/>
              </a:spcBef>
              <a:buNone/>
            </a:pPr>
            <a:r>
              <a:rPr lang="el-GR" sz="2000" dirty="0" smtClean="0">
                <a:latin typeface="Calibri" panose="020F0502020204030204" pitchFamily="34" charset="0"/>
              </a:rPr>
              <a:t>2.3. </a:t>
            </a:r>
            <a:r>
              <a:rPr lang="en-GB" sz="2000" dirty="0" smtClean="0">
                <a:latin typeface="Calibri" panose="020F0502020204030204" pitchFamily="34" charset="0"/>
              </a:rPr>
              <a:t>	</a:t>
            </a:r>
            <a:r>
              <a:rPr lang="el-GR" sz="2000" dirty="0" smtClean="0">
                <a:latin typeface="Calibri" panose="020F0502020204030204" pitchFamily="34" charset="0"/>
              </a:rPr>
              <a:t>Μαθησιακά αποτελέσματα του Προγράμματος Σπουδών</a:t>
            </a:r>
          </a:p>
          <a:p>
            <a:pPr marL="185738" lvl="2" indent="0" defTabSz="806450">
              <a:lnSpc>
                <a:spcPct val="95000"/>
              </a:lnSpc>
              <a:spcBef>
                <a:spcPts val="300"/>
              </a:spcBef>
              <a:buNone/>
            </a:pPr>
            <a:r>
              <a:rPr lang="el-GR" sz="2000" dirty="0" smtClean="0">
                <a:latin typeface="Calibri" panose="020F0502020204030204" pitchFamily="34" charset="0"/>
              </a:rPr>
              <a:t>2.4. </a:t>
            </a:r>
            <a:r>
              <a:rPr lang="en-GB" sz="2000" dirty="0" smtClean="0">
                <a:latin typeface="Calibri" panose="020F0502020204030204" pitchFamily="34" charset="0"/>
              </a:rPr>
              <a:t>	</a:t>
            </a:r>
            <a:r>
              <a:rPr lang="el-GR" sz="2000" dirty="0" smtClean="0">
                <a:latin typeface="Calibri" panose="020F0502020204030204" pitchFamily="34" charset="0"/>
              </a:rPr>
              <a:t>Σύνδεση των στόχων του Προγράμματος Σπουδών με την αγορά εργασίας</a:t>
            </a:r>
          </a:p>
          <a:p>
            <a:pPr marL="185738" lvl="2" indent="0" defTabSz="806450">
              <a:lnSpc>
                <a:spcPct val="95000"/>
              </a:lnSpc>
              <a:spcBef>
                <a:spcPts val="300"/>
              </a:spcBef>
              <a:buNone/>
            </a:pPr>
            <a:r>
              <a:rPr lang="el-GR" sz="2000" dirty="0" smtClean="0">
                <a:latin typeface="Calibri" panose="020F0502020204030204" pitchFamily="34" charset="0"/>
              </a:rPr>
              <a:t>2.5. </a:t>
            </a:r>
            <a:r>
              <a:rPr lang="en-GB" sz="2000" dirty="0" smtClean="0">
                <a:latin typeface="Calibri" panose="020F0502020204030204" pitchFamily="34" charset="0"/>
              </a:rPr>
              <a:t>	</a:t>
            </a:r>
            <a:r>
              <a:rPr lang="el-GR" sz="2000" dirty="0" smtClean="0">
                <a:latin typeface="Calibri" panose="020F0502020204030204" pitchFamily="34" charset="0"/>
              </a:rPr>
              <a:t>Συμβατότητα σε σχέση με το Ευρωπαϊκό και Διεθνές Περιβάλλον (</a:t>
            </a:r>
            <a:r>
              <a:rPr lang="en-GB" sz="2000" dirty="0" smtClean="0">
                <a:latin typeface="Calibri" panose="020F0502020204030204" pitchFamily="34" charset="0"/>
              </a:rPr>
              <a:t>benchmarking)</a:t>
            </a:r>
            <a:endParaRPr lang="el-GR" sz="2000" dirty="0" smtClean="0">
              <a:latin typeface="Calibri" panose="020F0502020204030204" pitchFamily="34" charset="0"/>
            </a:endParaRPr>
          </a:p>
          <a:p>
            <a:pPr marL="185738" lvl="2" indent="0" defTabSz="806450">
              <a:lnSpc>
                <a:spcPct val="95000"/>
              </a:lnSpc>
              <a:spcBef>
                <a:spcPts val="300"/>
              </a:spcBef>
              <a:buNone/>
            </a:pPr>
            <a:r>
              <a:rPr lang="el-GR" sz="2000" dirty="0" smtClean="0">
                <a:latin typeface="Calibri" panose="020F0502020204030204" pitchFamily="34" charset="0"/>
              </a:rPr>
              <a:t>2.6. </a:t>
            </a:r>
            <a:r>
              <a:rPr lang="en-GB" sz="2000" dirty="0" smtClean="0">
                <a:latin typeface="Calibri" panose="020F0502020204030204" pitchFamily="34" charset="0"/>
              </a:rPr>
              <a:t>	</a:t>
            </a:r>
            <a:r>
              <a:rPr lang="el-GR" sz="2000" dirty="0" smtClean="0">
                <a:latin typeface="Calibri" panose="020F0502020204030204" pitchFamily="34" charset="0"/>
              </a:rPr>
              <a:t>Δομή του Προγράμματος Σπουδών</a:t>
            </a:r>
          </a:p>
          <a:p>
            <a:pPr marL="185738" lvl="2" indent="0" defTabSz="806450">
              <a:lnSpc>
                <a:spcPct val="95000"/>
              </a:lnSpc>
              <a:spcBef>
                <a:spcPts val="600"/>
              </a:spcBef>
              <a:buNone/>
            </a:pPr>
            <a:endParaRPr lang="el-GR" sz="2000" dirty="0">
              <a:latin typeface="Calibri" panose="020F0502020204030204" pitchFamily="34" charset="0"/>
            </a:endParaRPr>
          </a:p>
          <a:p>
            <a:pPr marL="185738" lvl="2" indent="0" defTabSz="806450">
              <a:lnSpc>
                <a:spcPct val="95000"/>
              </a:lnSpc>
              <a:spcBef>
                <a:spcPts val="600"/>
              </a:spcBef>
              <a:buNone/>
            </a:pPr>
            <a:endParaRPr lang="el-GR" sz="2000" dirty="0">
              <a:latin typeface="Calibri" panose="020F0502020204030204" pitchFamily="34" charset="0"/>
            </a:endParaRPr>
          </a:p>
        </p:txBody>
      </p:sp>
    </p:spTree>
    <p:extLst>
      <p:ext uri="{BB962C8B-B14F-4D97-AF65-F5344CB8AC3E}">
        <p14:creationId xmlns:p14="http://schemas.microsoft.com/office/powerpoint/2010/main" val="1979986075"/>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3400" b="1" dirty="0" smtClean="0">
                <a:solidFill>
                  <a:srgbClr val="C00000"/>
                </a:solidFill>
                <a:latin typeface="Calibri" pitchFamily="34" charset="0"/>
              </a:rPr>
              <a:t>Η ΑΔΙΠ μετά το ν.4009/11 </a:t>
            </a:r>
            <a:r>
              <a:rPr lang="el-GR" dirty="0" smtClean="0">
                <a:solidFill>
                  <a:srgbClr val="C00000"/>
                </a:solidFill>
                <a:latin typeface="Calibri" pitchFamily="34" charset="0"/>
              </a:rPr>
              <a:t/>
            </a:r>
            <a:br>
              <a:rPr lang="el-GR" dirty="0" smtClean="0">
                <a:solidFill>
                  <a:srgbClr val="C00000"/>
                </a:solidFill>
                <a:latin typeface="Calibri" pitchFamily="34" charset="0"/>
              </a:rPr>
            </a:br>
            <a:endParaRPr lang="en-GB" dirty="0" smtClean="0">
              <a:solidFill>
                <a:srgbClr val="C00000"/>
              </a:solidFill>
            </a:endParaRPr>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r>
              <a:rPr lang="el-GR" sz="2800" b="1" dirty="0" smtClean="0">
                <a:solidFill>
                  <a:schemeClr val="tx2">
                    <a:lumMod val="50000"/>
                  </a:schemeClr>
                </a:solidFill>
                <a:latin typeface="Calibri" panose="020F0502020204030204" pitchFamily="34" charset="0"/>
              </a:rPr>
              <a:t>Οργάνωση συστήματος Ακαδημαϊκής Πιστοποίησης</a:t>
            </a:r>
          </a:p>
          <a:p>
            <a:pPr marL="971550" lvl="1" indent="-514350">
              <a:spcBef>
                <a:spcPts val="0"/>
              </a:spcBef>
              <a:buFont typeface="+mj-lt"/>
              <a:buAutoNum type="romanUcPeriod"/>
            </a:pPr>
            <a:r>
              <a:rPr lang="el-GR" sz="2400" dirty="0" smtClean="0">
                <a:latin typeface="Calibri" panose="020F0502020204030204" pitchFamily="34" charset="0"/>
              </a:rPr>
              <a:t>Προγραμμάτων Σπουδών</a:t>
            </a:r>
          </a:p>
          <a:p>
            <a:pPr marL="971550" lvl="1" indent="-514350">
              <a:spcBef>
                <a:spcPts val="0"/>
              </a:spcBef>
              <a:buFont typeface="+mj-lt"/>
              <a:buAutoNum type="romanUcPeriod"/>
            </a:pPr>
            <a:r>
              <a:rPr lang="el-GR" sz="2400" dirty="0" smtClean="0">
                <a:latin typeface="Calibri" panose="020F0502020204030204" pitchFamily="34" charset="0"/>
              </a:rPr>
              <a:t>Συστήματος Διασφάλισης Ποιότητας ΑΕΙ</a:t>
            </a:r>
          </a:p>
          <a:p>
            <a:r>
              <a:rPr lang="el-GR" sz="2800" b="1" dirty="0" smtClean="0">
                <a:solidFill>
                  <a:schemeClr val="tx2">
                    <a:lumMod val="50000"/>
                  </a:schemeClr>
                </a:solidFill>
                <a:latin typeface="Calibri" panose="020F0502020204030204" pitchFamily="34" charset="0"/>
              </a:rPr>
              <a:t>Γνωμοδοτήσεις</a:t>
            </a:r>
          </a:p>
          <a:p>
            <a:pPr lvl="1">
              <a:spcBef>
                <a:spcPts val="200"/>
              </a:spcBef>
              <a:buFont typeface="Wingdings" panose="05000000000000000000" pitchFamily="2" charset="2"/>
              <a:buChar char="§"/>
            </a:pPr>
            <a:r>
              <a:rPr lang="el-GR" sz="2200" dirty="0" smtClean="0">
                <a:latin typeface="Calibri" panose="020F0502020204030204" pitchFamily="34" charset="0"/>
              </a:rPr>
              <a:t>Πρόγραμμα Εθνικής Στρατηγικής για την Ανώτατη Εκπαίδευση</a:t>
            </a:r>
          </a:p>
          <a:p>
            <a:pPr lvl="1">
              <a:spcBef>
                <a:spcPts val="200"/>
              </a:spcBef>
              <a:buFont typeface="Wingdings" panose="05000000000000000000" pitchFamily="2" charset="2"/>
              <a:buChar char="§"/>
            </a:pPr>
            <a:r>
              <a:rPr lang="el-GR" sz="2200" dirty="0" smtClean="0">
                <a:latin typeface="Calibri" panose="020F0502020204030204" pitchFamily="34" charset="0"/>
              </a:rPr>
              <a:t>Προγραμματικές συμφωνίες κατόπιν «διαπραγμάτευσης» με το αντίστοιχο ΑΕΙ</a:t>
            </a:r>
          </a:p>
          <a:p>
            <a:pPr lvl="1">
              <a:spcBef>
                <a:spcPts val="200"/>
              </a:spcBef>
              <a:buFont typeface="Wingdings" panose="05000000000000000000" pitchFamily="2" charset="2"/>
              <a:buChar char="§"/>
            </a:pPr>
            <a:r>
              <a:rPr lang="el-GR" sz="2200" dirty="0" smtClean="0">
                <a:latin typeface="Calibri" panose="020F0502020204030204" pitchFamily="34" charset="0"/>
              </a:rPr>
              <a:t>Κατάρτιση αντικειμενικών κριτηρίων και δεικτών χρηματοδότησης των ΑΕΙ</a:t>
            </a:r>
          </a:p>
          <a:p>
            <a:pPr lvl="1">
              <a:spcBef>
                <a:spcPts val="200"/>
              </a:spcBef>
              <a:buFont typeface="Wingdings" panose="05000000000000000000" pitchFamily="2" charset="2"/>
              <a:buChar char="§"/>
            </a:pPr>
            <a:r>
              <a:rPr lang="el-GR" sz="2200" dirty="0" smtClean="0">
                <a:latin typeface="Calibri" panose="020F0502020204030204" pitchFamily="34" charset="0"/>
              </a:rPr>
              <a:t>Συγχωνεύσεις, κατατμήσεις, μετονομασίες, καταργήσεις ΑΕΙ / Σχολών / Τμημάτων</a:t>
            </a:r>
          </a:p>
          <a:p>
            <a:pPr lvl="1">
              <a:spcBef>
                <a:spcPts val="200"/>
              </a:spcBef>
              <a:buFont typeface="Wingdings" panose="05000000000000000000" pitchFamily="2" charset="2"/>
              <a:buChar char="§"/>
            </a:pPr>
            <a:r>
              <a:rPr lang="el-GR" sz="2200" dirty="0" smtClean="0">
                <a:latin typeface="Calibri" panose="020F0502020204030204" pitchFamily="34" charset="0"/>
              </a:rPr>
              <a:t>Κέντρων Αριστείας</a:t>
            </a:r>
            <a:endParaRPr lang="el-GR" sz="2200" dirty="0">
              <a:latin typeface="Calibri" panose="020F0502020204030204" pitchFamily="34" charset="0"/>
            </a:endParaRPr>
          </a:p>
        </p:txBody>
      </p:sp>
    </p:spTree>
    <p:extLst>
      <p:ext uri="{BB962C8B-B14F-4D97-AF65-F5344CB8AC3E}">
        <p14:creationId xmlns:p14="http://schemas.microsoft.com/office/powerpoint/2010/main" val="2606166154"/>
      </p:ext>
    </p:extLst>
  </p:cSld>
  <p:clrMapOvr>
    <a:masterClrMapping/>
  </p:clrMapOvr>
  <p:transition spd="slow">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Πρότυπο Πρότασης </a:t>
            </a:r>
            <a:r>
              <a:rPr lang="el-GR" sz="2800" b="1" dirty="0">
                <a:solidFill>
                  <a:srgbClr val="C00000"/>
                </a:solidFill>
                <a:latin typeface="Calibri" panose="020F0502020204030204" pitchFamily="34" charset="0"/>
                <a:ea typeface="+mn-ea"/>
                <a:cs typeface="+mn-cs"/>
              </a:rPr>
              <a:t>Ακαδημαϊκής Πιστοποίησης </a:t>
            </a:r>
            <a:br>
              <a:rPr lang="el-GR" sz="2800" b="1" dirty="0">
                <a:solidFill>
                  <a:srgbClr val="C00000"/>
                </a:solidFill>
                <a:latin typeface="Calibri" panose="020F0502020204030204" pitchFamily="34" charset="0"/>
                <a:ea typeface="+mn-ea"/>
                <a:cs typeface="+mn-cs"/>
              </a:rPr>
            </a:br>
            <a:r>
              <a:rPr lang="el-GR" sz="2800" b="1" dirty="0">
                <a:solidFill>
                  <a:srgbClr val="C00000"/>
                </a:solidFill>
                <a:latin typeface="Calibri" panose="020F0502020204030204" pitchFamily="34" charset="0"/>
                <a:ea typeface="+mn-ea"/>
                <a:cs typeface="+mn-cs"/>
              </a:rPr>
              <a:t>Προγράμματος </a:t>
            </a:r>
            <a:r>
              <a:rPr lang="el-GR" sz="2800" b="1" dirty="0" smtClean="0">
                <a:solidFill>
                  <a:srgbClr val="C00000"/>
                </a:solidFill>
                <a:latin typeface="Calibri" panose="020F0502020204030204" pitchFamily="34" charset="0"/>
                <a:ea typeface="+mn-ea"/>
                <a:cs typeface="+mn-cs"/>
              </a:rPr>
              <a:t>Σπουδών</a:t>
            </a:r>
            <a:r>
              <a:rPr lang="el-GR" sz="2800" b="1" dirty="0">
                <a:solidFill>
                  <a:srgbClr val="C00000"/>
                </a:solidFill>
                <a:latin typeface="Calibri" panose="020F0502020204030204" pitchFamily="34" charset="0"/>
              </a:rPr>
              <a:t> </a:t>
            </a:r>
            <a:r>
              <a:rPr lang="en-US" sz="2800" dirty="0" smtClean="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2</a:t>
            </a:r>
            <a:r>
              <a:rPr lang="en-US" sz="2800" dirty="0" smtClean="0">
                <a:solidFill>
                  <a:srgbClr val="C00000"/>
                </a:solidFill>
                <a:latin typeface="Calibri" panose="020F0502020204030204" pitchFamily="34" charset="0"/>
              </a:rPr>
              <a:t>/3</a:t>
            </a:r>
            <a:r>
              <a:rPr lang="en-US" sz="2800" dirty="0">
                <a:solidFill>
                  <a:srgbClr val="C00000"/>
                </a:solidFill>
                <a:latin typeface="Calibri" panose="020F0502020204030204" pitchFamily="34" charset="0"/>
              </a:rPr>
              <a:t>)</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pPr marL="185738" lvl="2" indent="0" defTabSz="806450">
              <a:lnSpc>
                <a:spcPct val="95000"/>
              </a:lnSpc>
              <a:spcBef>
                <a:spcPts val="300"/>
              </a:spcBef>
              <a:buNone/>
            </a:pPr>
            <a:r>
              <a:rPr lang="el-GR" sz="2000" b="1" dirty="0" smtClean="0">
                <a:latin typeface="Calibri" panose="020F0502020204030204" pitchFamily="34" charset="0"/>
              </a:rPr>
              <a:t>3</a:t>
            </a:r>
            <a:r>
              <a:rPr lang="el-GR" sz="2000" b="1" dirty="0">
                <a:latin typeface="Calibri" panose="020F0502020204030204" pitchFamily="34" charset="0"/>
              </a:rPr>
              <a:t>. Περιγράμματα Μαθημάτων Προγράμματος </a:t>
            </a:r>
            <a:r>
              <a:rPr lang="el-GR" sz="2000" b="1" dirty="0" smtClean="0">
                <a:latin typeface="Calibri" panose="020F0502020204030204" pitchFamily="34" charset="0"/>
              </a:rPr>
              <a:t>Σπουδών</a:t>
            </a:r>
          </a:p>
          <a:p>
            <a:pPr marL="185738" lvl="2" indent="0" defTabSz="806450">
              <a:lnSpc>
                <a:spcPct val="95000"/>
              </a:lnSpc>
              <a:spcBef>
                <a:spcPts val="300"/>
              </a:spcBef>
              <a:buNone/>
            </a:pPr>
            <a:r>
              <a:rPr lang="el-GR" sz="2000" dirty="0" smtClean="0">
                <a:latin typeface="Calibri" panose="020F0502020204030204" pitchFamily="34" charset="0"/>
              </a:rPr>
              <a:t>3.1 	Γενικά</a:t>
            </a:r>
          </a:p>
          <a:p>
            <a:pPr marL="185738" lvl="2" indent="0" defTabSz="806450">
              <a:lnSpc>
                <a:spcPct val="95000"/>
              </a:lnSpc>
              <a:spcBef>
                <a:spcPts val="300"/>
              </a:spcBef>
              <a:buNone/>
            </a:pPr>
            <a:r>
              <a:rPr lang="el-GR" sz="2000" dirty="0" smtClean="0">
                <a:latin typeface="Calibri" panose="020F0502020204030204" pitchFamily="34" charset="0"/>
              </a:rPr>
              <a:t>3.2 	Μαθησιακά αποτελέσματα (ειδικά και γενικά)</a:t>
            </a:r>
          </a:p>
          <a:p>
            <a:pPr marL="806450" lvl="2" indent="0" defTabSz="806450">
              <a:lnSpc>
                <a:spcPct val="95000"/>
              </a:lnSpc>
              <a:spcBef>
                <a:spcPts val="300"/>
              </a:spcBef>
              <a:buNone/>
            </a:pPr>
            <a:r>
              <a:rPr lang="el-GR" sz="1600" i="1" dirty="0">
                <a:latin typeface="Calibri" panose="020F0502020204030204" pitchFamily="34" charset="0"/>
              </a:rPr>
              <a:t>Περιγράφονται τα μαθησιακά αποτελέσματα του μαθήματος οι συγκεκριμένες  γνώσεις, δεξιότητες και ικανότητες καταλλήλου επιπέδου που θα αποκτήσουν οι φοιτητές μετά την επιτυχή ολοκλήρωση του μαθήματος.</a:t>
            </a:r>
          </a:p>
          <a:p>
            <a:pPr marL="806450" lvl="2" indent="0" defTabSz="806450">
              <a:lnSpc>
                <a:spcPct val="95000"/>
              </a:lnSpc>
              <a:spcBef>
                <a:spcPts val="300"/>
              </a:spcBef>
              <a:buNone/>
            </a:pPr>
            <a:r>
              <a:rPr lang="el-GR" sz="1600" i="1" dirty="0" smtClean="0">
                <a:latin typeface="Calibri" panose="020F0502020204030204" pitchFamily="34" charset="0"/>
              </a:rPr>
              <a:t>Οδηγίες:</a:t>
            </a:r>
            <a:endParaRPr lang="el-GR" sz="1600" i="1" dirty="0">
              <a:latin typeface="Calibri" panose="020F0502020204030204" pitchFamily="34" charset="0"/>
            </a:endParaRPr>
          </a:p>
          <a:p>
            <a:pPr marL="806450" lvl="2" indent="0" defTabSz="806450">
              <a:lnSpc>
                <a:spcPct val="95000"/>
              </a:lnSpc>
              <a:spcBef>
                <a:spcPts val="300"/>
              </a:spcBef>
              <a:buNone/>
            </a:pPr>
            <a:r>
              <a:rPr lang="el-GR" sz="1600" i="1" dirty="0">
                <a:latin typeface="Calibri" panose="020F0502020204030204" pitchFamily="34" charset="0"/>
              </a:rPr>
              <a:t>-</a:t>
            </a:r>
            <a:r>
              <a:rPr lang="el-GR" sz="1600" i="1" dirty="0" smtClean="0">
                <a:latin typeface="Calibri" panose="020F0502020204030204" pitchFamily="34" charset="0"/>
              </a:rPr>
              <a:t>Περιγραφή </a:t>
            </a:r>
            <a:r>
              <a:rPr lang="el-GR" sz="1600" i="1" dirty="0">
                <a:latin typeface="Calibri" panose="020F0502020204030204" pitchFamily="34" charset="0"/>
              </a:rPr>
              <a:t>του Επιπέδου των Μαθησιακών Αποτελεσμάτων για κάθε ένα κύκλο σπουδών σύμφωνα με Πλαίσιο Προσόντων του Ευρωπαϊκού Χώρου Ανώτατης Εκπαίδευσης</a:t>
            </a:r>
          </a:p>
          <a:p>
            <a:pPr marL="806450" lvl="2" indent="0" defTabSz="806450">
              <a:lnSpc>
                <a:spcPct val="95000"/>
              </a:lnSpc>
              <a:spcBef>
                <a:spcPts val="300"/>
              </a:spcBef>
              <a:buNone/>
            </a:pPr>
            <a:r>
              <a:rPr lang="el-GR" sz="1600" i="1" dirty="0">
                <a:latin typeface="Calibri" panose="020F0502020204030204" pitchFamily="34" charset="0"/>
              </a:rPr>
              <a:t>-</a:t>
            </a:r>
            <a:r>
              <a:rPr lang="el-GR" sz="1600" i="1" dirty="0" smtClean="0">
                <a:latin typeface="Calibri" panose="020F0502020204030204" pitchFamily="34" charset="0"/>
              </a:rPr>
              <a:t>Περιγραφικοί </a:t>
            </a:r>
            <a:r>
              <a:rPr lang="el-GR" sz="1600" i="1" dirty="0">
                <a:latin typeface="Calibri" panose="020F0502020204030204" pitchFamily="34" charset="0"/>
              </a:rPr>
              <a:t>Δείκτες Επιπέδων 6, 7 &amp; 8 του Ευρωπαϊκού Πλαισίου Προσόντων Διά Βίου Μάθησης</a:t>
            </a:r>
          </a:p>
          <a:p>
            <a:pPr marL="806450" lvl="2" indent="0" defTabSz="806450">
              <a:lnSpc>
                <a:spcPct val="95000"/>
              </a:lnSpc>
              <a:spcBef>
                <a:spcPts val="300"/>
              </a:spcBef>
              <a:buNone/>
            </a:pPr>
            <a:r>
              <a:rPr lang="el-GR" sz="1600" i="1" dirty="0" smtClean="0">
                <a:latin typeface="Calibri" panose="020F0502020204030204" pitchFamily="34" charset="0"/>
              </a:rPr>
              <a:t>-Περιληπτικός </a:t>
            </a:r>
            <a:r>
              <a:rPr lang="el-GR" sz="1600" i="1" dirty="0">
                <a:latin typeface="Calibri" panose="020F0502020204030204" pitchFamily="34" charset="0"/>
              </a:rPr>
              <a:t>Οδηγός συγγραφής Μαθησιακών Αποτελεσμάτων</a:t>
            </a:r>
          </a:p>
          <a:p>
            <a:pPr marL="185738" lvl="2" indent="0" defTabSz="806450">
              <a:lnSpc>
                <a:spcPct val="95000"/>
              </a:lnSpc>
              <a:spcBef>
                <a:spcPts val="300"/>
              </a:spcBef>
              <a:buNone/>
            </a:pPr>
            <a:r>
              <a:rPr lang="el-GR" sz="2000" dirty="0" smtClean="0">
                <a:latin typeface="Calibri" panose="020F0502020204030204" pitchFamily="34" charset="0"/>
              </a:rPr>
              <a:t>3.3 Περιεχόμενο μαθήματος</a:t>
            </a:r>
          </a:p>
          <a:p>
            <a:pPr marL="185738" lvl="2" indent="0" defTabSz="806450">
              <a:lnSpc>
                <a:spcPct val="95000"/>
              </a:lnSpc>
              <a:spcBef>
                <a:spcPts val="300"/>
              </a:spcBef>
              <a:buNone/>
            </a:pPr>
            <a:r>
              <a:rPr lang="el-GR" sz="2000" dirty="0" smtClean="0">
                <a:latin typeface="Calibri" panose="020F0502020204030204" pitchFamily="34" charset="0"/>
              </a:rPr>
              <a:t>3.4 Διδακτικές και Μαθησιακές μέθοδοι - Αξιολόγηση</a:t>
            </a:r>
          </a:p>
          <a:p>
            <a:pPr marL="185738" lvl="2" indent="0" defTabSz="806450">
              <a:lnSpc>
                <a:spcPct val="95000"/>
              </a:lnSpc>
              <a:spcBef>
                <a:spcPts val="300"/>
              </a:spcBef>
              <a:buNone/>
            </a:pPr>
            <a:r>
              <a:rPr lang="el-GR" sz="2000" dirty="0" smtClean="0">
                <a:latin typeface="Calibri" panose="020F0502020204030204" pitchFamily="34" charset="0"/>
              </a:rPr>
              <a:t>      </a:t>
            </a:r>
            <a:r>
              <a:rPr lang="el-GR" sz="1800" i="1" dirty="0" smtClean="0">
                <a:latin typeface="Calibri" panose="020F0502020204030204" pitchFamily="34" charset="0"/>
              </a:rPr>
              <a:t>Αυτοτελείς διδακτικές δραστηριότητες – Απόδοση πιστωτικών μονάδων </a:t>
            </a:r>
          </a:p>
          <a:p>
            <a:pPr marL="185738" lvl="2" indent="0" defTabSz="806450">
              <a:lnSpc>
                <a:spcPct val="95000"/>
              </a:lnSpc>
              <a:spcBef>
                <a:spcPts val="300"/>
              </a:spcBef>
              <a:buNone/>
            </a:pPr>
            <a:r>
              <a:rPr lang="el-GR" sz="1800" i="1" dirty="0" smtClean="0">
                <a:latin typeface="Calibri" panose="020F0502020204030204" pitchFamily="34" charset="0"/>
              </a:rPr>
              <a:t>       Οργάνωση διδασκαλίας - Χρήση ΤΠΤ  - Περιγραφή της διαδικασίας αξιολόγησης</a:t>
            </a:r>
          </a:p>
          <a:p>
            <a:pPr marL="185738" lvl="2" indent="0" defTabSz="806450">
              <a:lnSpc>
                <a:spcPct val="95000"/>
              </a:lnSpc>
              <a:spcBef>
                <a:spcPts val="300"/>
              </a:spcBef>
              <a:buNone/>
            </a:pPr>
            <a:endParaRPr lang="el-GR" sz="2000" dirty="0" smtClean="0">
              <a:latin typeface="Calibri" panose="020F0502020204030204" pitchFamily="34" charset="0"/>
            </a:endParaRPr>
          </a:p>
          <a:p>
            <a:pPr marL="185738" lvl="2" indent="0" defTabSz="806450">
              <a:lnSpc>
                <a:spcPct val="95000"/>
              </a:lnSpc>
              <a:spcBef>
                <a:spcPts val="300"/>
              </a:spcBef>
              <a:buNone/>
            </a:pPr>
            <a:endParaRPr lang="el-GR" sz="2000" dirty="0">
              <a:latin typeface="Calibri" panose="020F0502020204030204" pitchFamily="34" charset="0"/>
            </a:endParaRPr>
          </a:p>
        </p:txBody>
      </p:sp>
    </p:spTree>
    <p:extLst>
      <p:ext uri="{BB962C8B-B14F-4D97-AF65-F5344CB8AC3E}">
        <p14:creationId xmlns:p14="http://schemas.microsoft.com/office/powerpoint/2010/main" val="3807620227"/>
      </p:ext>
    </p:extLst>
  </p:cSld>
  <p:clrMapOvr>
    <a:masterClrMapping/>
  </p:clrMapOvr>
  <p:transition spd="slow">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Πρότυπο Πρότασης </a:t>
            </a:r>
            <a:r>
              <a:rPr lang="el-GR" sz="2800" b="1" dirty="0">
                <a:solidFill>
                  <a:srgbClr val="C00000"/>
                </a:solidFill>
                <a:latin typeface="Calibri" panose="020F0502020204030204" pitchFamily="34" charset="0"/>
                <a:ea typeface="+mn-ea"/>
                <a:cs typeface="+mn-cs"/>
              </a:rPr>
              <a:t>Ακαδημαϊκής Πιστοποίησης </a:t>
            </a:r>
            <a:br>
              <a:rPr lang="el-GR" sz="2800" b="1" dirty="0">
                <a:solidFill>
                  <a:srgbClr val="C00000"/>
                </a:solidFill>
                <a:latin typeface="Calibri" panose="020F0502020204030204" pitchFamily="34" charset="0"/>
                <a:ea typeface="+mn-ea"/>
                <a:cs typeface="+mn-cs"/>
              </a:rPr>
            </a:br>
            <a:r>
              <a:rPr lang="el-GR" sz="2800" b="1" dirty="0">
                <a:solidFill>
                  <a:srgbClr val="C00000"/>
                </a:solidFill>
                <a:latin typeface="Calibri" panose="020F0502020204030204" pitchFamily="34" charset="0"/>
                <a:ea typeface="+mn-ea"/>
                <a:cs typeface="+mn-cs"/>
              </a:rPr>
              <a:t>Προγράμματος </a:t>
            </a:r>
            <a:r>
              <a:rPr lang="el-GR" sz="2800" b="1" dirty="0" smtClean="0">
                <a:solidFill>
                  <a:srgbClr val="C00000"/>
                </a:solidFill>
                <a:latin typeface="Calibri" panose="020F0502020204030204" pitchFamily="34" charset="0"/>
                <a:ea typeface="+mn-ea"/>
                <a:cs typeface="+mn-cs"/>
              </a:rPr>
              <a:t>Σπουδών </a:t>
            </a:r>
            <a:r>
              <a:rPr lang="el-GR" sz="2800" b="1" dirty="0">
                <a:solidFill>
                  <a:srgbClr val="C00000"/>
                </a:solidFill>
                <a:latin typeface="Calibri" panose="020F0502020204030204" pitchFamily="34" charset="0"/>
              </a:rPr>
              <a:t> </a:t>
            </a:r>
            <a:r>
              <a:rPr lang="en-US" sz="2800" dirty="0">
                <a:solidFill>
                  <a:srgbClr val="C00000"/>
                </a:solidFill>
                <a:latin typeface="Calibri" panose="020F0502020204030204" pitchFamily="34" charset="0"/>
              </a:rPr>
              <a:t>(</a:t>
            </a:r>
            <a:r>
              <a:rPr lang="el-GR" sz="2800" dirty="0">
                <a:solidFill>
                  <a:srgbClr val="C00000"/>
                </a:solidFill>
                <a:latin typeface="Calibri" panose="020F0502020204030204" pitchFamily="34" charset="0"/>
              </a:rPr>
              <a:t>3</a:t>
            </a:r>
            <a:r>
              <a:rPr lang="en-US" sz="2800" dirty="0">
                <a:solidFill>
                  <a:srgbClr val="C00000"/>
                </a:solidFill>
                <a:latin typeface="Calibri" panose="020F0502020204030204" pitchFamily="34" charset="0"/>
              </a:rPr>
              <a:t>/3)</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pPr marL="185738" lvl="2" indent="0" defTabSz="806450">
              <a:lnSpc>
                <a:spcPct val="95000"/>
              </a:lnSpc>
              <a:spcBef>
                <a:spcPts val="300"/>
              </a:spcBef>
              <a:buNone/>
            </a:pPr>
            <a:r>
              <a:rPr lang="el-GR" sz="2000" b="1" dirty="0" smtClean="0">
                <a:latin typeface="Calibri" panose="020F0502020204030204" pitchFamily="34" charset="0"/>
              </a:rPr>
              <a:t>4</a:t>
            </a:r>
            <a:r>
              <a:rPr lang="el-GR" sz="2000" b="1" dirty="0">
                <a:latin typeface="Calibri" panose="020F0502020204030204" pitchFamily="34" charset="0"/>
              </a:rPr>
              <a:t>. Οργάνωση του Εκπαιδευτικού </a:t>
            </a:r>
            <a:r>
              <a:rPr lang="el-GR" sz="2000" b="1" dirty="0" smtClean="0">
                <a:latin typeface="Calibri" panose="020F0502020204030204" pitchFamily="34" charset="0"/>
              </a:rPr>
              <a:t>Έργου</a:t>
            </a:r>
            <a:endParaRPr lang="el-GR" sz="2000" b="1" dirty="0">
              <a:latin typeface="Calibri" panose="020F0502020204030204" pitchFamily="34" charset="0"/>
            </a:endParaRPr>
          </a:p>
          <a:p>
            <a:pPr marL="185738" lvl="2" indent="0" defTabSz="806450">
              <a:lnSpc>
                <a:spcPct val="95000"/>
              </a:lnSpc>
              <a:spcBef>
                <a:spcPts val="300"/>
              </a:spcBef>
              <a:buNone/>
            </a:pPr>
            <a:r>
              <a:rPr lang="el-GR" sz="2000" dirty="0">
                <a:latin typeface="Calibri" panose="020F0502020204030204" pitchFamily="34" charset="0"/>
              </a:rPr>
              <a:t>4.1. 	Στελέχωση του Τμήματος.	</a:t>
            </a:r>
          </a:p>
          <a:p>
            <a:pPr marL="185738" lvl="2" indent="0" defTabSz="806450">
              <a:lnSpc>
                <a:spcPct val="95000"/>
              </a:lnSpc>
              <a:spcBef>
                <a:spcPts val="300"/>
              </a:spcBef>
              <a:buNone/>
            </a:pPr>
            <a:r>
              <a:rPr lang="el-GR" sz="2000" dirty="0">
                <a:latin typeface="Calibri" panose="020F0502020204030204" pitchFamily="34" charset="0"/>
              </a:rPr>
              <a:t>4.2. 	Συνοπτικός Πίνακας </a:t>
            </a:r>
            <a:r>
              <a:rPr lang="el-GR" sz="2000" dirty="0" smtClean="0">
                <a:latin typeface="Calibri" panose="020F0502020204030204" pitchFamily="34" charset="0"/>
              </a:rPr>
              <a:t>Διδασκόντων</a:t>
            </a:r>
            <a:r>
              <a:rPr lang="el-GR" sz="2000" dirty="0">
                <a:latin typeface="Calibri" panose="020F0502020204030204" pitchFamily="34" charset="0"/>
              </a:rPr>
              <a:t>	</a:t>
            </a:r>
          </a:p>
          <a:p>
            <a:pPr marL="185738" lvl="2" indent="0" defTabSz="806450">
              <a:lnSpc>
                <a:spcPct val="95000"/>
              </a:lnSpc>
              <a:spcBef>
                <a:spcPts val="300"/>
              </a:spcBef>
              <a:buNone/>
            </a:pPr>
            <a:r>
              <a:rPr lang="el-GR" sz="2000" dirty="0">
                <a:latin typeface="Calibri" panose="020F0502020204030204" pitchFamily="34" charset="0"/>
              </a:rPr>
              <a:t>4.3. 	Πίνακας αντιστοίχησης Διδασκόντων - </a:t>
            </a:r>
            <a:r>
              <a:rPr lang="el-GR" sz="2000" dirty="0" smtClean="0">
                <a:latin typeface="Calibri" panose="020F0502020204030204" pitchFamily="34" charset="0"/>
              </a:rPr>
              <a:t>Μαθημάτω</a:t>
            </a:r>
            <a:r>
              <a:rPr lang="el-GR" sz="2000" dirty="0">
                <a:latin typeface="Calibri" panose="020F0502020204030204" pitchFamily="34" charset="0"/>
              </a:rPr>
              <a:t>ν</a:t>
            </a:r>
          </a:p>
          <a:p>
            <a:pPr marL="185738" lvl="2" indent="0" defTabSz="806450">
              <a:lnSpc>
                <a:spcPct val="95000"/>
              </a:lnSpc>
              <a:spcBef>
                <a:spcPts val="300"/>
              </a:spcBef>
              <a:buNone/>
            </a:pPr>
            <a:r>
              <a:rPr lang="el-GR" sz="2000" dirty="0">
                <a:latin typeface="Calibri" panose="020F0502020204030204" pitchFamily="34" charset="0"/>
              </a:rPr>
              <a:t>4.4. 	Διδακτικό </a:t>
            </a:r>
            <a:r>
              <a:rPr lang="el-GR" sz="2000" dirty="0" smtClean="0">
                <a:latin typeface="Calibri" panose="020F0502020204030204" pitchFamily="34" charset="0"/>
              </a:rPr>
              <a:t>Έργο</a:t>
            </a:r>
            <a:endParaRPr lang="el-GR" sz="2000" dirty="0">
              <a:latin typeface="Calibri" panose="020F0502020204030204" pitchFamily="34" charset="0"/>
            </a:endParaRPr>
          </a:p>
          <a:p>
            <a:pPr marL="185738" lvl="2" indent="0" defTabSz="806450">
              <a:lnSpc>
                <a:spcPct val="95000"/>
              </a:lnSpc>
              <a:spcBef>
                <a:spcPts val="300"/>
              </a:spcBef>
              <a:buNone/>
            </a:pPr>
            <a:r>
              <a:rPr lang="el-GR" sz="2000" dirty="0">
                <a:latin typeface="Calibri" panose="020F0502020204030204" pitchFamily="34" charset="0"/>
              </a:rPr>
              <a:t>4.5. 	Διοίκηση του τμήματος</a:t>
            </a:r>
            <a:r>
              <a:rPr lang="el-GR" sz="2000" dirty="0" smtClean="0">
                <a:latin typeface="Calibri" panose="020F0502020204030204" pitchFamily="34" charset="0"/>
              </a:rPr>
              <a:t>.</a:t>
            </a:r>
            <a:endParaRPr lang="el-GR" sz="2000" dirty="0">
              <a:latin typeface="Calibri" panose="020F0502020204030204" pitchFamily="34" charset="0"/>
            </a:endParaRPr>
          </a:p>
          <a:p>
            <a:pPr marL="185738" lvl="2" indent="0" defTabSz="806450">
              <a:lnSpc>
                <a:spcPct val="95000"/>
              </a:lnSpc>
              <a:spcBef>
                <a:spcPts val="300"/>
              </a:spcBef>
              <a:buNone/>
            </a:pPr>
            <a:r>
              <a:rPr lang="el-GR" sz="2000" b="1" dirty="0">
                <a:latin typeface="Calibri" panose="020F0502020204030204" pitchFamily="34" charset="0"/>
              </a:rPr>
              <a:t>5. </a:t>
            </a:r>
            <a:r>
              <a:rPr lang="el-GR" sz="2000" b="1" dirty="0" smtClean="0">
                <a:latin typeface="Calibri" panose="020F0502020204030204" pitchFamily="34" charset="0"/>
              </a:rPr>
              <a:t>Ερευνητικό </a:t>
            </a:r>
            <a:r>
              <a:rPr lang="el-GR" sz="2000" b="1" dirty="0">
                <a:latin typeface="Calibri" panose="020F0502020204030204" pitchFamily="34" charset="0"/>
              </a:rPr>
              <a:t>έργο του </a:t>
            </a:r>
            <a:r>
              <a:rPr lang="el-GR" sz="2000" b="1" dirty="0" smtClean="0">
                <a:latin typeface="Calibri" panose="020F0502020204030204" pitchFamily="34" charset="0"/>
              </a:rPr>
              <a:t>τμήματος</a:t>
            </a:r>
          </a:p>
          <a:p>
            <a:pPr marL="185738" lvl="2" indent="0" defTabSz="806450">
              <a:lnSpc>
                <a:spcPct val="95000"/>
              </a:lnSpc>
              <a:spcBef>
                <a:spcPts val="300"/>
              </a:spcBef>
              <a:buNone/>
            </a:pPr>
            <a:r>
              <a:rPr lang="en-US" sz="2000" b="1" dirty="0">
                <a:latin typeface="Calibri" panose="020F0502020204030204" pitchFamily="34" charset="0"/>
              </a:rPr>
              <a:t>6. Υπ</a:t>
            </a:r>
            <a:r>
              <a:rPr lang="en-US" sz="2000" b="1" dirty="0" err="1">
                <a:latin typeface="Calibri" panose="020F0502020204030204" pitchFamily="34" charset="0"/>
              </a:rPr>
              <a:t>οδομές</a:t>
            </a:r>
            <a:r>
              <a:rPr lang="en-US" sz="2000" b="1" dirty="0">
                <a:latin typeface="Calibri" panose="020F0502020204030204" pitchFamily="34" charset="0"/>
              </a:rPr>
              <a:t> – Υπ</a:t>
            </a:r>
            <a:r>
              <a:rPr lang="en-US" sz="2000" b="1" dirty="0" err="1">
                <a:latin typeface="Calibri" panose="020F0502020204030204" pitchFamily="34" charset="0"/>
              </a:rPr>
              <a:t>οστηρικτικές</a:t>
            </a:r>
            <a:r>
              <a:rPr lang="en-US" sz="2000" b="1" dirty="0">
                <a:latin typeface="Calibri" panose="020F0502020204030204" pitchFamily="34" charset="0"/>
              </a:rPr>
              <a:t> υπ</a:t>
            </a:r>
            <a:r>
              <a:rPr lang="en-US" sz="2000" b="1" dirty="0" err="1">
                <a:latin typeface="Calibri" panose="020F0502020204030204" pitchFamily="34" charset="0"/>
              </a:rPr>
              <a:t>ηρεσίες</a:t>
            </a:r>
            <a:endParaRPr lang="el-GR" sz="2000" b="1" dirty="0">
              <a:latin typeface="Calibri" panose="020F0502020204030204" pitchFamily="34" charset="0"/>
            </a:endParaRPr>
          </a:p>
          <a:p>
            <a:pPr marL="185738" lvl="2" indent="0" defTabSz="806450">
              <a:lnSpc>
                <a:spcPct val="95000"/>
              </a:lnSpc>
              <a:spcBef>
                <a:spcPts val="300"/>
              </a:spcBef>
              <a:buNone/>
            </a:pPr>
            <a:r>
              <a:rPr lang="el-GR" sz="2000" dirty="0">
                <a:latin typeface="Calibri" panose="020F0502020204030204" pitchFamily="34" charset="0"/>
              </a:rPr>
              <a:t>6.1. 	Υποδομές </a:t>
            </a:r>
            <a:r>
              <a:rPr lang="el-GR" sz="2000" dirty="0" smtClean="0">
                <a:latin typeface="Calibri" panose="020F0502020204030204" pitchFamily="34" charset="0"/>
              </a:rPr>
              <a:t>που χρησιμοποιούνται για </a:t>
            </a:r>
            <a:r>
              <a:rPr lang="el-GR" sz="2000" dirty="0">
                <a:latin typeface="Calibri" panose="020F0502020204030204" pitchFamily="34" charset="0"/>
              </a:rPr>
              <a:t>την υποστήριξη του διδακτικού έργου</a:t>
            </a:r>
          </a:p>
          <a:p>
            <a:pPr marL="185738" lvl="2" indent="0" defTabSz="806450">
              <a:lnSpc>
                <a:spcPct val="95000"/>
              </a:lnSpc>
              <a:spcBef>
                <a:spcPts val="300"/>
              </a:spcBef>
              <a:buNone/>
            </a:pPr>
            <a:r>
              <a:rPr lang="el-GR" sz="2000" dirty="0" smtClean="0">
                <a:latin typeface="Calibri" panose="020F0502020204030204" pitchFamily="34" charset="0"/>
              </a:rPr>
              <a:t>6.2</a:t>
            </a:r>
            <a:r>
              <a:rPr lang="el-GR" sz="2000" dirty="0">
                <a:latin typeface="Calibri" panose="020F0502020204030204" pitchFamily="34" charset="0"/>
              </a:rPr>
              <a:t>. 	Αξιοποίηση των τεχνολογιών πληροφορικής και τηλεπικοινωνιών</a:t>
            </a:r>
          </a:p>
          <a:p>
            <a:pPr marL="185738" lvl="2" indent="0" defTabSz="806450">
              <a:lnSpc>
                <a:spcPct val="95000"/>
              </a:lnSpc>
              <a:spcBef>
                <a:spcPts val="300"/>
              </a:spcBef>
              <a:buNone/>
            </a:pPr>
            <a:r>
              <a:rPr lang="el-GR" sz="2000" dirty="0" smtClean="0">
                <a:latin typeface="Calibri" panose="020F0502020204030204" pitchFamily="34" charset="0"/>
              </a:rPr>
              <a:t>6.3. </a:t>
            </a:r>
            <a:r>
              <a:rPr lang="el-GR" sz="2000" dirty="0">
                <a:latin typeface="Calibri" panose="020F0502020204030204" pitchFamily="34" charset="0"/>
              </a:rPr>
              <a:t>	Υποστηρικτικές υπηρεσίες</a:t>
            </a:r>
          </a:p>
          <a:p>
            <a:pPr marL="185738" lvl="2" indent="0" defTabSz="806450">
              <a:lnSpc>
                <a:spcPct val="95000"/>
              </a:lnSpc>
              <a:spcBef>
                <a:spcPts val="300"/>
              </a:spcBef>
              <a:buNone/>
            </a:pPr>
            <a:r>
              <a:rPr lang="el-GR" sz="2000" b="1" dirty="0">
                <a:latin typeface="Calibri" panose="020F0502020204030204" pitchFamily="34" charset="0"/>
              </a:rPr>
              <a:t>7. Πίνακες</a:t>
            </a:r>
          </a:p>
          <a:p>
            <a:pPr marL="185738" lvl="2" indent="0" defTabSz="806450">
              <a:lnSpc>
                <a:spcPct val="95000"/>
              </a:lnSpc>
              <a:spcBef>
                <a:spcPts val="300"/>
              </a:spcBef>
              <a:buNone/>
            </a:pPr>
            <a:endParaRPr lang="el-GR" sz="2000" b="1" dirty="0">
              <a:latin typeface="Calibri" panose="020F0502020204030204" pitchFamily="34" charset="0"/>
            </a:endParaRPr>
          </a:p>
        </p:txBody>
      </p:sp>
    </p:spTree>
    <p:extLst>
      <p:ext uri="{BB962C8B-B14F-4D97-AF65-F5344CB8AC3E}">
        <p14:creationId xmlns:p14="http://schemas.microsoft.com/office/powerpoint/2010/main" val="1817978242"/>
      </p:ext>
    </p:extLst>
  </p:cSld>
  <p:clrMapOvr>
    <a:masterClrMapping/>
  </p:clrMapOvr>
  <p:transition spd="slow">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ΑΔΙΠ:</a:t>
            </a:r>
            <a:r>
              <a:rPr lang="en-US" sz="2800" b="1" dirty="0" smtClean="0">
                <a:solidFill>
                  <a:srgbClr val="C00000"/>
                </a:solidFill>
                <a:latin typeface="Calibri" panose="020F0502020204030204" pitchFamily="34" charset="0"/>
                <a:ea typeface="+mn-ea"/>
                <a:cs typeface="+mn-cs"/>
              </a:rPr>
              <a:t> </a:t>
            </a:r>
            <a:r>
              <a:rPr lang="el-GR" sz="2800" b="1" dirty="0" smtClean="0">
                <a:solidFill>
                  <a:srgbClr val="C00000"/>
                </a:solidFill>
                <a:latin typeface="Calibri" panose="020F0502020204030204" pitchFamily="34" charset="0"/>
                <a:ea typeface="+mn-ea"/>
                <a:cs typeface="+mn-cs"/>
              </a:rPr>
              <a:t> </a:t>
            </a:r>
            <a:r>
              <a:rPr lang="el-GR" sz="2800" b="1" dirty="0">
                <a:solidFill>
                  <a:srgbClr val="C00000"/>
                </a:solidFill>
                <a:latin typeface="Calibri" panose="020F0502020204030204" pitchFamily="34" charset="0"/>
                <a:ea typeface="+mn-ea"/>
                <a:cs typeface="+mn-cs"/>
              </a:rPr>
              <a:t>Άλλες διοικητικές Ενέργειες</a:t>
            </a:r>
            <a:br>
              <a:rPr lang="el-GR" sz="2800" b="1" dirty="0">
                <a:solidFill>
                  <a:srgbClr val="C00000"/>
                </a:solidFill>
                <a:latin typeface="Calibri" panose="020F0502020204030204" pitchFamily="34" charset="0"/>
                <a:ea typeface="+mn-ea"/>
                <a:cs typeface="+mn-cs"/>
              </a:rPr>
            </a:b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640960" cy="4454103"/>
          </a:xfrm>
        </p:spPr>
        <p:txBody>
          <a:bodyPr/>
          <a:lstStyle/>
          <a:p>
            <a:pPr>
              <a:buFontTx/>
              <a:buChar char="‒"/>
            </a:pPr>
            <a:r>
              <a:rPr lang="el-GR" sz="2400" dirty="0">
                <a:latin typeface="Calibri" pitchFamily="34" charset="0"/>
              </a:rPr>
              <a:t>Έντυπο εξωτερικής αξιολόγησης</a:t>
            </a:r>
          </a:p>
          <a:p>
            <a:pPr lvl="1"/>
            <a:r>
              <a:rPr lang="el-GR" sz="2200" dirty="0">
                <a:latin typeface="Calibri" panose="020F0502020204030204" pitchFamily="34" charset="0"/>
              </a:rPr>
              <a:t>Βαθμολογίες κριτηρίων</a:t>
            </a:r>
          </a:p>
          <a:p>
            <a:pPr>
              <a:buFontTx/>
              <a:buChar char="‒"/>
            </a:pPr>
            <a:r>
              <a:rPr lang="el-GR" sz="2400" dirty="0" smtClean="0">
                <a:latin typeface="Calibri" pitchFamily="34" charset="0"/>
              </a:rPr>
              <a:t>Δημοσίευση </a:t>
            </a:r>
            <a:r>
              <a:rPr lang="el-GR" sz="2400" dirty="0">
                <a:latin typeface="Calibri" pitchFamily="34" charset="0"/>
              </a:rPr>
              <a:t>Απόφασης για τη «Διαδικασία Τήρησης και Ανανέωσης του Μητρώου»</a:t>
            </a:r>
            <a:r>
              <a:rPr lang="en-GB" sz="2400" dirty="0">
                <a:latin typeface="Calibri" pitchFamily="34" charset="0"/>
              </a:rPr>
              <a:t> (</a:t>
            </a:r>
            <a:r>
              <a:rPr lang="el-GR" sz="2400" dirty="0">
                <a:solidFill>
                  <a:schemeClr val="accent2"/>
                </a:solidFill>
                <a:latin typeface="Calibri" pitchFamily="34" charset="0"/>
                <a:ea typeface="Calibri" pitchFamily="34" charset="0"/>
                <a:cs typeface="Times New Roman" pitchFamily="18" charset="0"/>
              </a:rPr>
              <a:t>Άρθρο 70 παρ.2</a:t>
            </a:r>
            <a:r>
              <a:rPr lang="en-GB" sz="2400" dirty="0">
                <a:solidFill>
                  <a:schemeClr val="accent2"/>
                </a:solidFill>
                <a:latin typeface="Calibri" pitchFamily="34" charset="0"/>
                <a:ea typeface="Calibri" pitchFamily="34" charset="0"/>
                <a:cs typeface="Times New Roman" pitchFamily="18" charset="0"/>
              </a:rPr>
              <a:t> </a:t>
            </a:r>
            <a:r>
              <a:rPr lang="el-GR" sz="2400" i="1" dirty="0">
                <a:solidFill>
                  <a:schemeClr val="accent2"/>
                </a:solidFill>
                <a:latin typeface="Calibri" pitchFamily="34" charset="0"/>
              </a:rPr>
              <a:t>του </a:t>
            </a:r>
            <a:r>
              <a:rPr lang="el-GR" sz="2400" dirty="0">
                <a:solidFill>
                  <a:schemeClr val="accent2"/>
                </a:solidFill>
                <a:latin typeface="Calibri" pitchFamily="34" charset="0"/>
                <a:ea typeface="Calibri" pitchFamily="34" charset="0"/>
                <a:cs typeface="Times New Roman" pitchFamily="18" charset="0"/>
              </a:rPr>
              <a:t>Ν.4009/11</a:t>
            </a:r>
            <a:r>
              <a:rPr lang="en-GB" sz="2400" dirty="0">
                <a:latin typeface="Calibri" pitchFamily="34" charset="0"/>
              </a:rPr>
              <a:t>)</a:t>
            </a:r>
          </a:p>
          <a:p>
            <a:pPr>
              <a:spcBef>
                <a:spcPts val="1200"/>
              </a:spcBef>
              <a:buFontTx/>
              <a:buChar char="‒"/>
            </a:pPr>
            <a:r>
              <a:rPr lang="el-GR" sz="2400" dirty="0" smtClean="0">
                <a:latin typeface="Calibri" pitchFamily="34" charset="0"/>
              </a:rPr>
              <a:t>Κατάρτιση </a:t>
            </a:r>
            <a:r>
              <a:rPr lang="el-GR" sz="2400" dirty="0">
                <a:latin typeface="Calibri" pitchFamily="34" charset="0"/>
              </a:rPr>
              <a:t>ΚΥΑ για αμοιβές μελών των επιτροπών πιστοποίησης ή Τροποποίηση απόφασης που αφορά μέλη επιτροπών εξωτερικής αξιολόγησης</a:t>
            </a:r>
            <a:r>
              <a:rPr lang="en-GB" sz="2400" dirty="0">
                <a:latin typeface="Calibri" pitchFamily="34" charset="0"/>
              </a:rPr>
              <a:t> (</a:t>
            </a:r>
            <a:r>
              <a:rPr lang="el-GR" sz="2400" dirty="0">
                <a:solidFill>
                  <a:schemeClr val="accent2"/>
                </a:solidFill>
                <a:latin typeface="Calibri" pitchFamily="34" charset="0"/>
              </a:rPr>
              <a:t>Άρθρο </a:t>
            </a:r>
            <a:r>
              <a:rPr lang="en-GB" sz="2400" dirty="0">
                <a:solidFill>
                  <a:schemeClr val="accent2"/>
                </a:solidFill>
                <a:latin typeface="Calibri" pitchFamily="34" charset="0"/>
              </a:rPr>
              <a:t>70</a:t>
            </a:r>
            <a:r>
              <a:rPr lang="el-GR" sz="2400" dirty="0">
                <a:solidFill>
                  <a:schemeClr val="accent2"/>
                </a:solidFill>
                <a:latin typeface="Calibri" pitchFamily="34" charset="0"/>
              </a:rPr>
              <a:t> παρ.</a:t>
            </a:r>
            <a:r>
              <a:rPr lang="en-GB" sz="2400" dirty="0">
                <a:solidFill>
                  <a:schemeClr val="accent2"/>
                </a:solidFill>
                <a:latin typeface="Calibri" pitchFamily="34" charset="0"/>
              </a:rPr>
              <a:t> 5</a:t>
            </a:r>
            <a:r>
              <a:rPr lang="en-GB" sz="2400" dirty="0"/>
              <a:t>)</a:t>
            </a:r>
            <a:endParaRPr lang="el-GR" sz="2400" dirty="0">
              <a:latin typeface="Calibri" pitchFamily="34" charset="0"/>
            </a:endParaRPr>
          </a:p>
          <a:p>
            <a:pPr>
              <a:spcBef>
                <a:spcPts val="1200"/>
              </a:spcBef>
              <a:buFontTx/>
              <a:buChar char="‒"/>
            </a:pPr>
            <a:r>
              <a:rPr lang="el-GR" sz="2400" dirty="0">
                <a:latin typeface="Calibri" pitchFamily="34" charset="0"/>
              </a:rPr>
              <a:t>Απόφαση ΑΡΧΗΣ για διαπίστευση αλλοδαπών «Φορέων Πιστοποίησης Ανώτατων Ιδρυμάτων» και ποιοι; </a:t>
            </a:r>
            <a:r>
              <a:rPr lang="en-GB" sz="2400" dirty="0">
                <a:latin typeface="Calibri" pitchFamily="34" charset="0"/>
              </a:rPr>
              <a:t>(</a:t>
            </a:r>
            <a:r>
              <a:rPr lang="el-GR" sz="2400" dirty="0">
                <a:solidFill>
                  <a:schemeClr val="accent2"/>
                </a:solidFill>
                <a:latin typeface="Calibri" pitchFamily="34" charset="0"/>
              </a:rPr>
              <a:t>Άρθρο 7</a:t>
            </a:r>
            <a:r>
              <a:rPr lang="en-GB" sz="2400" dirty="0">
                <a:solidFill>
                  <a:schemeClr val="accent2"/>
                </a:solidFill>
                <a:latin typeface="Calibri" pitchFamily="34" charset="0"/>
              </a:rPr>
              <a:t>1</a:t>
            </a:r>
            <a:r>
              <a:rPr lang="el-GR" sz="2400" dirty="0">
                <a:solidFill>
                  <a:schemeClr val="accent2"/>
                </a:solidFill>
                <a:latin typeface="Calibri" pitchFamily="34" charset="0"/>
              </a:rPr>
              <a:t> παρ.</a:t>
            </a:r>
            <a:r>
              <a:rPr lang="en-GB" sz="2400" dirty="0">
                <a:solidFill>
                  <a:schemeClr val="accent2"/>
                </a:solidFill>
                <a:latin typeface="Calibri" pitchFamily="34" charset="0"/>
              </a:rPr>
              <a:t>7</a:t>
            </a:r>
            <a:r>
              <a:rPr lang="en-GB" sz="2400" dirty="0"/>
              <a:t>)</a:t>
            </a:r>
            <a:endParaRPr lang="en-GB" sz="3600" dirty="0">
              <a:latin typeface="Calibri" pitchFamily="34" charset="0"/>
            </a:endParaRPr>
          </a:p>
          <a:p>
            <a:pPr lvl="1">
              <a:lnSpc>
                <a:spcPct val="95000"/>
              </a:lnSpc>
              <a:spcBef>
                <a:spcPts val="600"/>
              </a:spcBef>
              <a:buFont typeface="Wingdings" panose="05000000000000000000" pitchFamily="2" charset="2"/>
              <a:buChar char="§"/>
            </a:pPr>
            <a:endParaRPr lang="el-GR" sz="2000" dirty="0">
              <a:latin typeface="Calibri" panose="020F0502020204030204" pitchFamily="34" charset="0"/>
            </a:endParaRPr>
          </a:p>
        </p:txBody>
      </p:sp>
    </p:spTree>
    <p:extLst>
      <p:ext uri="{BB962C8B-B14F-4D97-AF65-F5344CB8AC3E}">
        <p14:creationId xmlns:p14="http://schemas.microsoft.com/office/powerpoint/2010/main" val="488175250"/>
      </p:ext>
    </p:extLst>
  </p:cSld>
  <p:clrMapOvr>
    <a:masterClrMapping/>
  </p:clrMapOvr>
  <p:transition spd="slow">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85192" y="5157192"/>
            <a:ext cx="6608540" cy="584775"/>
          </a:xfrm>
          <a:prstGeom prst="rect">
            <a:avLst/>
          </a:prstGeom>
          <a:noFill/>
        </p:spPr>
        <p:txBody>
          <a:bodyPr wrap="none">
            <a:spAutoFit/>
          </a:bodyPr>
          <a:lstStyle/>
          <a:p>
            <a:pPr algn="ctr">
              <a:defRPr/>
            </a:pPr>
            <a:r>
              <a:rPr lang="el-GR" sz="3200" b="1" dirty="0">
                <a:ln w="22225">
                  <a:solidFill>
                    <a:schemeClr val="accent2"/>
                  </a:solidFill>
                  <a:prstDash val="solid"/>
                </a:ln>
                <a:solidFill>
                  <a:schemeClr val="accent2">
                    <a:lumMod val="40000"/>
                    <a:lumOff val="60000"/>
                  </a:schemeClr>
                </a:solidFill>
              </a:rPr>
              <a:t>Ευχαριστώ για την προσοχή σας</a:t>
            </a:r>
            <a:endParaRPr lang="en-US" sz="3200" b="1" dirty="0">
              <a:ln w="22225">
                <a:solidFill>
                  <a:schemeClr val="accent2"/>
                </a:solidFill>
                <a:prstDash val="solid"/>
              </a:ln>
              <a:solidFill>
                <a:schemeClr val="accent2">
                  <a:lumMod val="40000"/>
                  <a:lumOff val="60000"/>
                </a:schemeClr>
              </a:solidFill>
            </a:endParaRPr>
          </a:p>
        </p:txBody>
      </p:sp>
      <p:sp>
        <p:nvSpPr>
          <p:cNvPr id="67588"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5" name="Title 1"/>
          <p:cNvSpPr>
            <a:spLocks noGrp="1"/>
          </p:cNvSpPr>
          <p:nvPr>
            <p:ph type="title"/>
          </p:nvPr>
        </p:nvSpPr>
        <p:spPr bwMode="auto">
          <a:xfrm>
            <a:off x="683568" y="2193468"/>
            <a:ext cx="7992888" cy="863947"/>
          </a:xfrm>
          <a:noFill/>
          <a:ln>
            <a:miter lim="800000"/>
            <a:headEnd/>
            <a:tailEnd/>
          </a:ln>
        </p:spPr>
        <p:txBody>
          <a:bodyPr vert="horz" wrap="square" lIns="91440" tIns="45720" rIns="91440" bIns="45720" numCol="1" anchor="t" anchorCtr="0" compatLnSpc="1">
            <a:prstTxWarp prst="textNoShape">
              <a:avLst/>
            </a:prstTxWarp>
          </a:bodyPr>
          <a:lstStyle/>
          <a:p>
            <a:pPr marL="0" indent="0"/>
            <a:r>
              <a:rPr lang="el-GR" sz="2800" dirty="0" smtClean="0">
                <a:solidFill>
                  <a:srgbClr val="002060"/>
                </a:solidFill>
                <a:effectLst>
                  <a:outerShdw blurRad="38100" dist="38100" dir="2700000" algn="tl">
                    <a:srgbClr val="000000">
                      <a:alpha val="43137"/>
                    </a:srgbClr>
                  </a:outerShdw>
                </a:effectLst>
                <a:latin typeface="Cambria" panose="02040503050406030204" pitchFamily="18" charset="0"/>
              </a:rPr>
              <a:t>Η </a:t>
            </a:r>
            <a:r>
              <a:rPr lang="el-GR" sz="2800" dirty="0">
                <a:solidFill>
                  <a:srgbClr val="002060"/>
                </a:solidFill>
                <a:effectLst>
                  <a:outerShdw blurRad="38100" dist="38100" dir="2700000" algn="tl">
                    <a:srgbClr val="000000">
                      <a:alpha val="43137"/>
                    </a:srgbClr>
                  </a:outerShdw>
                </a:effectLst>
                <a:latin typeface="Cambria" panose="02040503050406030204" pitchFamily="18" charset="0"/>
              </a:rPr>
              <a:t>βελτίωση της </a:t>
            </a:r>
            <a:r>
              <a:rPr lang="el-GR" sz="2800" dirty="0" smtClean="0">
                <a:solidFill>
                  <a:srgbClr val="002060"/>
                </a:solidFill>
                <a:effectLst>
                  <a:outerShdw blurRad="38100" dist="38100" dir="2700000" algn="tl">
                    <a:srgbClr val="000000">
                      <a:alpha val="43137"/>
                    </a:srgbClr>
                  </a:outerShdw>
                </a:effectLst>
                <a:latin typeface="Cambria" panose="02040503050406030204" pitchFamily="18" charset="0"/>
              </a:rPr>
              <a:t>ποιότητας και η ανάπτυξη </a:t>
            </a:r>
            <a:r>
              <a:rPr lang="el-GR" sz="2800" dirty="0">
                <a:solidFill>
                  <a:srgbClr val="002060"/>
                </a:solidFill>
                <a:effectLst>
                  <a:outerShdw blurRad="38100" dist="38100" dir="2700000" algn="tl">
                    <a:srgbClr val="000000">
                      <a:alpha val="43137"/>
                    </a:srgbClr>
                  </a:outerShdw>
                </a:effectLst>
                <a:latin typeface="Cambria" panose="02040503050406030204" pitchFamily="18" charset="0"/>
              </a:rPr>
              <a:t>Κουλτούρας Ποιότητας  </a:t>
            </a:r>
            <a:r>
              <a:rPr lang="el-GR" sz="2800" dirty="0" smtClean="0">
                <a:solidFill>
                  <a:srgbClr val="002060"/>
                </a:solidFill>
                <a:effectLst>
                  <a:outerShdw blurRad="38100" dist="38100" dir="2700000" algn="tl">
                    <a:srgbClr val="000000">
                      <a:alpha val="43137"/>
                    </a:srgbClr>
                  </a:outerShdw>
                </a:effectLst>
                <a:latin typeface="Cambria" panose="02040503050406030204" pitchFamily="18" charset="0"/>
              </a:rPr>
              <a:t/>
            </a:r>
            <a:br>
              <a:rPr lang="el-GR" sz="2800" dirty="0" smtClean="0">
                <a:solidFill>
                  <a:srgbClr val="002060"/>
                </a:solidFill>
                <a:effectLst>
                  <a:outerShdw blurRad="38100" dist="38100" dir="2700000" algn="tl">
                    <a:srgbClr val="000000">
                      <a:alpha val="43137"/>
                    </a:srgbClr>
                  </a:outerShdw>
                </a:effectLst>
                <a:latin typeface="Cambria" panose="02040503050406030204" pitchFamily="18" charset="0"/>
              </a:rPr>
            </a:br>
            <a:r>
              <a:rPr lang="el-GR" sz="2800" dirty="0" smtClean="0">
                <a:solidFill>
                  <a:srgbClr val="002060"/>
                </a:solidFill>
                <a:effectLst>
                  <a:outerShdw blurRad="38100" dist="38100" dir="2700000" algn="tl">
                    <a:srgbClr val="000000">
                      <a:alpha val="43137"/>
                    </a:srgbClr>
                  </a:outerShdw>
                </a:effectLst>
                <a:latin typeface="Cambria" panose="02040503050406030204" pitchFamily="18" charset="0"/>
              </a:rPr>
              <a:t>προέρχεται κυρίως </a:t>
            </a:r>
            <a:r>
              <a:rPr lang="el-GR" sz="2800" dirty="0">
                <a:solidFill>
                  <a:srgbClr val="002060"/>
                </a:solidFill>
                <a:effectLst>
                  <a:outerShdw blurRad="38100" dist="38100" dir="2700000" algn="tl">
                    <a:srgbClr val="000000">
                      <a:alpha val="43137"/>
                    </a:srgbClr>
                  </a:outerShdw>
                </a:effectLst>
                <a:latin typeface="Cambria" panose="02040503050406030204" pitchFamily="18" charset="0"/>
              </a:rPr>
              <a:t>από </a:t>
            </a:r>
            <a:r>
              <a:rPr lang="el-GR" sz="2800" dirty="0" smtClean="0">
                <a:solidFill>
                  <a:srgbClr val="002060"/>
                </a:solidFill>
                <a:effectLst>
                  <a:outerShdw blurRad="38100" dist="38100" dir="2700000" algn="tl">
                    <a:srgbClr val="000000">
                      <a:alpha val="43137"/>
                    </a:srgbClr>
                  </a:outerShdw>
                </a:effectLst>
                <a:latin typeface="Cambria" panose="02040503050406030204" pitchFamily="18" charset="0"/>
              </a:rPr>
              <a:t>τις </a:t>
            </a:r>
            <a:br>
              <a:rPr lang="el-GR" sz="2800" dirty="0" smtClean="0">
                <a:solidFill>
                  <a:srgbClr val="002060"/>
                </a:solidFill>
                <a:effectLst>
                  <a:outerShdw blurRad="38100" dist="38100" dir="2700000" algn="tl">
                    <a:srgbClr val="000000">
                      <a:alpha val="43137"/>
                    </a:srgbClr>
                  </a:outerShdw>
                </a:effectLst>
                <a:latin typeface="Cambria" panose="02040503050406030204" pitchFamily="18" charset="0"/>
              </a:rPr>
            </a:br>
            <a:r>
              <a:rPr lang="el-GR" sz="2800" dirty="0" smtClean="0">
                <a:solidFill>
                  <a:srgbClr val="002060"/>
                </a:solidFill>
                <a:effectLst>
                  <a:outerShdw blurRad="38100" dist="38100" dir="2700000" algn="tl">
                    <a:srgbClr val="000000">
                      <a:alpha val="43137"/>
                    </a:srgbClr>
                  </a:outerShdw>
                </a:effectLst>
                <a:latin typeface="Cambria" panose="02040503050406030204" pitchFamily="18" charset="0"/>
              </a:rPr>
              <a:t>Εσωτερικές Διαδικασίες εντός κάθε Ιδρύματος</a:t>
            </a:r>
            <a:endParaRPr lang="en-US" sz="2800" dirty="0">
              <a:solidFill>
                <a:srgbClr val="002060"/>
              </a:solidFill>
              <a:effectLst>
                <a:outerShdw blurRad="38100" dist="38100" dir="2700000" algn="tl">
                  <a:srgbClr val="000000">
                    <a:alpha val="43137"/>
                  </a:srgbClr>
                </a:outerShdw>
              </a:effectLst>
              <a:latin typeface="Cambria" panose="02040503050406030204" pitchFamily="18" charset="0"/>
            </a:endParaRPr>
          </a:p>
        </p:txBody>
      </p:sp>
    </p:spTree>
  </p:cSld>
  <p:clrMapOvr>
    <a:masterClrMapping/>
  </p:clrMapOvr>
  <p:transition spd="slow">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5" name="Title 1"/>
          <p:cNvSpPr>
            <a:spLocks noGrp="1"/>
          </p:cNvSpPr>
          <p:nvPr>
            <p:ph type="title"/>
          </p:nvPr>
        </p:nvSpPr>
        <p:spPr bwMode="auto">
          <a:xfrm>
            <a:off x="683568" y="2193468"/>
            <a:ext cx="7992888" cy="863947"/>
          </a:xfrm>
          <a:noFill/>
          <a:ln>
            <a:miter lim="800000"/>
            <a:headEnd/>
            <a:tailEnd/>
          </a:ln>
        </p:spPr>
        <p:txBody>
          <a:bodyPr vert="horz" wrap="square" lIns="91440" tIns="45720" rIns="91440" bIns="45720" numCol="1" anchor="t" anchorCtr="0" compatLnSpc="1">
            <a:prstTxWarp prst="textNoShape">
              <a:avLst/>
            </a:prstTxWarp>
          </a:bodyPr>
          <a:lstStyle/>
          <a:p>
            <a:pPr marL="0" indent="0"/>
            <a:r>
              <a:rPr lang="el-GR" sz="2800" dirty="0" smtClean="0">
                <a:solidFill>
                  <a:srgbClr val="002060"/>
                </a:solidFill>
                <a:effectLst>
                  <a:outerShdw blurRad="38100" dist="38100" dir="2700000" algn="tl">
                    <a:srgbClr val="000000">
                      <a:alpha val="43137"/>
                    </a:srgbClr>
                  </a:outerShdw>
                </a:effectLst>
                <a:latin typeface="Cambria" panose="02040503050406030204" pitchFamily="18" charset="0"/>
              </a:rPr>
              <a:t>Συμπληρωματικό Υλικό</a:t>
            </a:r>
            <a:br>
              <a:rPr lang="el-GR" sz="2800" dirty="0" smtClean="0">
                <a:solidFill>
                  <a:srgbClr val="002060"/>
                </a:solidFill>
                <a:effectLst>
                  <a:outerShdw blurRad="38100" dist="38100" dir="2700000" algn="tl">
                    <a:srgbClr val="000000">
                      <a:alpha val="43137"/>
                    </a:srgbClr>
                  </a:outerShdw>
                </a:effectLst>
                <a:latin typeface="Cambria" panose="02040503050406030204" pitchFamily="18" charset="0"/>
              </a:rPr>
            </a:br>
            <a:r>
              <a:rPr lang="el-GR" sz="2800" dirty="0">
                <a:solidFill>
                  <a:srgbClr val="002060"/>
                </a:solidFill>
                <a:effectLst>
                  <a:outerShdw blurRad="38100" dist="38100" dir="2700000" algn="tl">
                    <a:srgbClr val="000000">
                      <a:alpha val="43137"/>
                    </a:srgbClr>
                  </a:outerShdw>
                </a:effectLst>
                <a:latin typeface="Cambria" panose="02040503050406030204" pitchFamily="18" charset="0"/>
              </a:rPr>
              <a:t/>
            </a:r>
            <a:br>
              <a:rPr lang="el-GR" sz="2800" dirty="0">
                <a:solidFill>
                  <a:srgbClr val="002060"/>
                </a:solidFill>
                <a:effectLst>
                  <a:outerShdw blurRad="38100" dist="38100" dir="2700000" algn="tl">
                    <a:srgbClr val="000000">
                      <a:alpha val="43137"/>
                    </a:srgbClr>
                  </a:outerShdw>
                </a:effectLst>
                <a:latin typeface="Cambria" panose="02040503050406030204" pitchFamily="18" charset="0"/>
              </a:rPr>
            </a:br>
            <a:r>
              <a:rPr lang="el-GR" sz="2800" dirty="0" smtClean="0">
                <a:solidFill>
                  <a:srgbClr val="002060"/>
                </a:solidFill>
                <a:effectLst>
                  <a:outerShdw blurRad="38100" dist="38100" dir="2700000" algn="tl">
                    <a:srgbClr val="000000">
                      <a:alpha val="43137"/>
                    </a:srgbClr>
                  </a:outerShdw>
                </a:effectLst>
                <a:latin typeface="Cambria" panose="02040503050406030204" pitchFamily="18" charset="0"/>
              </a:rPr>
              <a:t>Παραδείγματα από το Εθνικό Πλαίσιο Προσόντων</a:t>
            </a:r>
            <a:endParaRPr lang="en-US" sz="2800" dirty="0">
              <a:solidFill>
                <a:srgbClr val="002060"/>
              </a:solidFill>
              <a:effectLst>
                <a:outerShdw blurRad="38100" dist="38100" dir="2700000" algn="tl">
                  <a:srgbClr val="000000">
                    <a:alpha val="43137"/>
                  </a:srgbClr>
                </a:outerShdw>
              </a:effectLst>
              <a:latin typeface="Cambria" panose="02040503050406030204" pitchFamily="18" charset="0"/>
            </a:endParaRPr>
          </a:p>
        </p:txBody>
      </p:sp>
    </p:spTree>
    <p:extLst>
      <p:ext uri="{BB962C8B-B14F-4D97-AF65-F5344CB8AC3E}">
        <p14:creationId xmlns:p14="http://schemas.microsoft.com/office/powerpoint/2010/main" val="3464506189"/>
      </p:ext>
    </p:extLst>
  </p:cSld>
  <p:clrMapOvr>
    <a:masterClrMapping/>
  </p:clrMapOvr>
  <p:transition spd="slow">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6021288"/>
            <a:ext cx="5796136" cy="338554"/>
          </a:xfrm>
          <a:prstGeom prst="rect">
            <a:avLst/>
          </a:prstGeom>
          <a:noFill/>
        </p:spPr>
        <p:txBody>
          <a:bodyPr wrap="square" rtlCol="0">
            <a:spAutoFit/>
          </a:bodyPr>
          <a:lstStyle/>
          <a:p>
            <a:r>
              <a:rPr lang="el-GR" sz="1600" i="1" dirty="0">
                <a:solidFill>
                  <a:schemeClr val="accent5">
                    <a:lumMod val="75000"/>
                  </a:schemeClr>
                </a:solidFill>
              </a:rPr>
              <a:t> </a:t>
            </a:r>
            <a:r>
              <a:rPr lang="el-GR" sz="1600" i="1" dirty="0" smtClean="0">
                <a:solidFill>
                  <a:schemeClr val="accent5">
                    <a:lumMod val="75000"/>
                  </a:schemeClr>
                </a:solidFill>
              </a:rPr>
              <a:t> </a:t>
            </a:r>
            <a:r>
              <a:rPr lang="en-GB" sz="1600" i="1" dirty="0" smtClean="0">
                <a:solidFill>
                  <a:schemeClr val="accent5">
                    <a:lumMod val="75000"/>
                  </a:schemeClr>
                </a:solidFill>
              </a:rPr>
              <a:t>Greece </a:t>
            </a:r>
            <a:r>
              <a:rPr lang="en-GB" sz="1600" i="1" dirty="0">
                <a:solidFill>
                  <a:schemeClr val="accent5">
                    <a:lumMod val="75000"/>
                  </a:schemeClr>
                </a:solidFill>
              </a:rPr>
              <a:t>EQF Referencing Report</a:t>
            </a:r>
            <a:endParaRPr lang="el-GR" sz="1600" i="1" dirty="0">
              <a:solidFill>
                <a:schemeClr val="accent5">
                  <a:lumMod val="75000"/>
                </a:schemeClr>
              </a:solidFill>
            </a:endParaRPr>
          </a:p>
        </p:txBody>
      </p:sp>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3400" b="1" dirty="0" smtClean="0">
                <a:solidFill>
                  <a:srgbClr val="C00000"/>
                </a:solidFill>
                <a:latin typeface="Calibri" pitchFamily="34" charset="0"/>
              </a:rPr>
              <a:t>Εθνικό Πλαίσιο Προσόντων </a:t>
            </a:r>
            <a:r>
              <a:rPr lang="en-GB" sz="3400" b="1" dirty="0" smtClean="0">
                <a:solidFill>
                  <a:srgbClr val="C00000"/>
                </a:solidFill>
                <a:latin typeface="Calibri" pitchFamily="34" charset="0"/>
              </a:rPr>
              <a:t/>
            </a:r>
            <a:br>
              <a:rPr lang="en-GB" sz="3400" b="1" dirty="0" smtClean="0">
                <a:solidFill>
                  <a:srgbClr val="C00000"/>
                </a:solidFill>
                <a:latin typeface="Calibri" pitchFamily="34" charset="0"/>
              </a:rPr>
            </a:br>
            <a:r>
              <a:rPr lang="el-GR" dirty="0" smtClean="0">
                <a:solidFill>
                  <a:srgbClr val="C00000"/>
                </a:solidFill>
                <a:latin typeface="Calibri" pitchFamily="34" charset="0"/>
              </a:rPr>
              <a:t/>
            </a:r>
            <a:br>
              <a:rPr lang="el-GR" dirty="0" smtClean="0">
                <a:solidFill>
                  <a:srgbClr val="C00000"/>
                </a:solidFill>
                <a:latin typeface="Calibri" pitchFamily="34" charset="0"/>
              </a:rPr>
            </a:br>
            <a:endParaRPr lang="en-GB" dirty="0" smtClean="0">
              <a:solidFill>
                <a:srgbClr val="C00000"/>
              </a:solidFill>
            </a:endParaRPr>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pPr marL="0" indent="0">
              <a:buNone/>
            </a:pPr>
            <a:r>
              <a:rPr lang="el-GR" sz="2000" dirty="0" smtClean="0">
                <a:solidFill>
                  <a:srgbClr val="002060"/>
                </a:solidFill>
                <a:latin typeface="Calibri" panose="020F0502020204030204" pitchFamily="34" charset="0"/>
              </a:rPr>
              <a:t>Περιγραφικοί Δείκτες Μαθησιακών Αποτελεσμάτων για Επίπεδα 6, 7 &amp; 8</a:t>
            </a:r>
          </a:p>
          <a:p>
            <a:pPr marL="0" indent="0">
              <a:buNone/>
            </a:pPr>
            <a:endParaRPr lang="en-GB" sz="2000" b="1" dirty="0" smtClean="0">
              <a:solidFill>
                <a:srgbClr val="002060"/>
              </a:solidFill>
              <a:latin typeface="Calibri" panose="020F0502020204030204" pitchFamily="34" charset="0"/>
            </a:endParaRPr>
          </a:p>
          <a:p>
            <a:pPr marL="357188" indent="-357188">
              <a:buNone/>
            </a:pPr>
            <a:endParaRPr lang="el-GR" sz="2000" dirty="0">
              <a:solidFill>
                <a:schemeClr val="accent5">
                  <a:lumMod val="75000"/>
                </a:schemeClr>
              </a:solidFill>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577812104"/>
              </p:ext>
            </p:extLst>
          </p:nvPr>
        </p:nvGraphicFramePr>
        <p:xfrm>
          <a:off x="179512" y="2348880"/>
          <a:ext cx="8640962" cy="4119880"/>
        </p:xfrm>
        <a:graphic>
          <a:graphicData uri="http://schemas.openxmlformats.org/drawingml/2006/table">
            <a:tbl>
              <a:tblPr firstRow="1" bandRow="1">
                <a:tableStyleId>{5C22544A-7EE6-4342-B048-85BDC9FD1C3A}</a:tableStyleId>
              </a:tblPr>
              <a:tblGrid>
                <a:gridCol w="432048"/>
                <a:gridCol w="8208914"/>
              </a:tblGrid>
              <a:tr h="370840">
                <a:tc>
                  <a:txBody>
                    <a:bodyPr/>
                    <a:lstStyle/>
                    <a:p>
                      <a:endParaRPr lang="el-GR" dirty="0"/>
                    </a:p>
                  </a:txBody>
                  <a:tcPr/>
                </a:tc>
                <a:tc>
                  <a:txBody>
                    <a:bodyPr/>
                    <a:lstStyle/>
                    <a:p>
                      <a:r>
                        <a:rPr lang="el-GR" dirty="0" smtClean="0"/>
                        <a:t>Επίπεδο 6 (</a:t>
                      </a:r>
                      <a:r>
                        <a:rPr lang="en-GB" dirty="0" smtClean="0"/>
                        <a:t>Minimum</a:t>
                      </a:r>
                      <a:r>
                        <a:rPr lang="en-GB" baseline="0" dirty="0" smtClean="0"/>
                        <a:t> 240 ECTS)</a:t>
                      </a:r>
                      <a:endParaRPr lang="el-GR" dirty="0"/>
                    </a:p>
                  </a:txBody>
                  <a:tcPr/>
                </a:tc>
              </a:tr>
              <a:tr h="370840">
                <a:tc>
                  <a:txBody>
                    <a:bodyPr/>
                    <a:lstStyle/>
                    <a:p>
                      <a:pPr marL="185738" indent="-185738" algn="ctr">
                        <a:spcBef>
                          <a:spcPts val="600"/>
                        </a:spcBef>
                      </a:pPr>
                      <a:r>
                        <a:rPr lang="el-GR" sz="2400" b="1" kern="1200" dirty="0" smtClean="0">
                          <a:solidFill>
                            <a:srgbClr val="002060"/>
                          </a:solidFill>
                          <a:latin typeface="Calibri" panose="020F0502020204030204" pitchFamily="34" charset="0"/>
                          <a:ea typeface="+mn-ea"/>
                          <a:cs typeface="+mn-cs"/>
                        </a:rPr>
                        <a:t>Δεξιότητες</a:t>
                      </a:r>
                      <a:endParaRPr lang="el-GR" sz="2400" b="1" kern="1200" dirty="0">
                        <a:solidFill>
                          <a:srgbClr val="002060"/>
                        </a:solidFill>
                        <a:latin typeface="Calibri" panose="020F0502020204030204" pitchFamily="34" charset="0"/>
                        <a:ea typeface="+mn-ea"/>
                        <a:cs typeface="+mn-cs"/>
                      </a:endParaRPr>
                    </a:p>
                  </a:txBody>
                  <a:tcPr vert="vert270" anchor="ctr"/>
                </a:tc>
                <a:tc>
                  <a:txBody>
                    <a:bodyPr/>
                    <a:lstStyle/>
                    <a:p>
                      <a:pPr marL="185738" indent="-185738"/>
                      <a:r>
                        <a:rPr lang="en-US" sz="1600" b="0" i="0" u="none" strike="noStrike" kern="1200" baseline="0" dirty="0" smtClean="0">
                          <a:solidFill>
                            <a:schemeClr val="dk1"/>
                          </a:solidFill>
                          <a:latin typeface="Calibri" panose="020F0502020204030204" pitchFamily="34" charset="0"/>
                          <a:ea typeface="+mn-ea"/>
                          <a:cs typeface="+mn-cs"/>
                        </a:rPr>
                        <a:t>• Analyze and adjust their acquired knowledge to implement it on a variety of topics</a:t>
                      </a:r>
                      <a:r>
                        <a:rPr lang="el-GR" sz="1600" b="0" i="0" u="none" strike="noStrike" kern="1200" baseline="0" dirty="0" smtClean="0">
                          <a:solidFill>
                            <a:schemeClr val="dk1"/>
                          </a:solidFill>
                          <a:latin typeface="Calibri" panose="020F0502020204030204" pitchFamily="34" charset="0"/>
                          <a:ea typeface="+mn-ea"/>
                          <a:cs typeface="+mn-cs"/>
                        </a:rPr>
                        <a:t> </a:t>
                      </a:r>
                      <a:r>
                        <a:rPr lang="en-US" sz="1600" b="0" i="0" u="none" strike="noStrike" kern="1200" baseline="0" dirty="0" smtClean="0">
                          <a:solidFill>
                            <a:schemeClr val="dk1"/>
                          </a:solidFill>
                          <a:latin typeface="Calibri" panose="020F0502020204030204" pitchFamily="34" charset="0"/>
                          <a:ea typeface="+mn-ea"/>
                          <a:cs typeface="+mn-cs"/>
                        </a:rPr>
                        <a:t>in the field of study or academic and professional field, as well as to acquire new</a:t>
                      </a:r>
                      <a:r>
                        <a:rPr lang="el-GR" sz="1600" b="0" i="0" u="none" strike="noStrike" kern="1200" baseline="0" dirty="0" smtClean="0">
                          <a:solidFill>
                            <a:schemeClr val="dk1"/>
                          </a:solidFill>
                          <a:latin typeface="Calibri" panose="020F0502020204030204" pitchFamily="34" charset="0"/>
                          <a:ea typeface="+mn-ea"/>
                          <a:cs typeface="+mn-cs"/>
                        </a:rPr>
                        <a:t> </a:t>
                      </a:r>
                      <a:r>
                        <a:rPr lang="en-GB" sz="1600" b="0" i="0" u="none" strike="noStrike" kern="1200" baseline="0" dirty="0" smtClean="0">
                          <a:solidFill>
                            <a:schemeClr val="dk1"/>
                          </a:solidFill>
                          <a:latin typeface="Calibri" panose="020F0502020204030204" pitchFamily="34" charset="0"/>
                          <a:ea typeface="+mn-ea"/>
                          <a:cs typeface="+mn-cs"/>
                        </a:rPr>
                        <a:t>knowledge.</a:t>
                      </a:r>
                    </a:p>
                    <a:p>
                      <a:pPr marL="185738" indent="-185738"/>
                      <a:r>
                        <a:rPr lang="en-US" sz="1600" b="0" i="0" u="none" strike="noStrike" kern="1200" baseline="0" dirty="0" smtClean="0">
                          <a:solidFill>
                            <a:schemeClr val="dk1"/>
                          </a:solidFill>
                          <a:latin typeface="Calibri" panose="020F0502020204030204" pitchFamily="34" charset="0"/>
                          <a:ea typeface="+mn-ea"/>
                          <a:cs typeface="+mn-cs"/>
                        </a:rPr>
                        <a:t>• Apply correctly the right tools and the appropriate analytical techniques in</a:t>
                      </a:r>
                      <a:r>
                        <a:rPr lang="el-GR" sz="1600" b="0" i="0" u="none" strike="noStrike" kern="1200" baseline="0" dirty="0" smtClean="0">
                          <a:solidFill>
                            <a:schemeClr val="dk1"/>
                          </a:solidFill>
                          <a:latin typeface="Calibri" panose="020F0502020204030204" pitchFamily="34" charset="0"/>
                          <a:ea typeface="+mn-ea"/>
                          <a:cs typeface="+mn-cs"/>
                        </a:rPr>
                        <a:t> </a:t>
                      </a:r>
                      <a:r>
                        <a:rPr lang="en-US" sz="1600" b="0" i="0" u="none" strike="noStrike" kern="1200" baseline="0" dirty="0" smtClean="0">
                          <a:solidFill>
                            <a:schemeClr val="dk1"/>
                          </a:solidFill>
                          <a:latin typeface="Calibri" panose="020F0502020204030204" pitchFamily="34" charset="0"/>
                          <a:ea typeface="+mn-ea"/>
                          <a:cs typeface="+mn-cs"/>
                        </a:rPr>
                        <a:t>exploring key issues of their scientific field of studies</a:t>
                      </a:r>
                    </a:p>
                    <a:p>
                      <a:pPr marL="185738" indent="-185738"/>
                      <a:r>
                        <a:rPr lang="en-US" sz="1600" b="0" i="0" u="none" strike="noStrike" kern="1200" baseline="0" dirty="0" smtClean="0">
                          <a:solidFill>
                            <a:schemeClr val="dk1"/>
                          </a:solidFill>
                          <a:latin typeface="Calibri" panose="020F0502020204030204" pitchFamily="34" charset="0"/>
                          <a:ea typeface="+mn-ea"/>
                          <a:cs typeface="+mn-cs"/>
                        </a:rPr>
                        <a:t>• Resolve complex or new problems in their scientific field of study, by developing</a:t>
                      </a:r>
                      <a:r>
                        <a:rPr lang="el-GR" sz="1600" b="0" i="0" u="none" strike="noStrike" kern="1200" baseline="0" dirty="0" smtClean="0">
                          <a:solidFill>
                            <a:schemeClr val="dk1"/>
                          </a:solidFill>
                          <a:latin typeface="Calibri" panose="020F0502020204030204" pitchFamily="34" charset="0"/>
                          <a:ea typeface="+mn-ea"/>
                          <a:cs typeface="+mn-cs"/>
                        </a:rPr>
                        <a:t> </a:t>
                      </a:r>
                      <a:r>
                        <a:rPr lang="en-US" sz="1600" b="0" i="0" u="none" strike="noStrike" kern="1200" baseline="0" dirty="0" smtClean="0">
                          <a:solidFill>
                            <a:schemeClr val="dk1"/>
                          </a:solidFill>
                          <a:latin typeface="Calibri" panose="020F0502020204030204" pitchFamily="34" charset="0"/>
                          <a:ea typeface="+mn-ea"/>
                          <a:cs typeface="+mn-cs"/>
                        </a:rPr>
                        <a:t>integrated and creative or innovative solutions and approaches, while also</a:t>
                      </a:r>
                      <a:r>
                        <a:rPr lang="el-GR" sz="1600" b="0" i="0" u="none" strike="noStrike" kern="1200" baseline="0" dirty="0" smtClean="0">
                          <a:solidFill>
                            <a:schemeClr val="dk1"/>
                          </a:solidFill>
                          <a:latin typeface="Calibri" panose="020F0502020204030204" pitchFamily="34" charset="0"/>
                          <a:ea typeface="+mn-ea"/>
                          <a:cs typeface="+mn-cs"/>
                        </a:rPr>
                        <a:t> </a:t>
                      </a:r>
                      <a:r>
                        <a:rPr lang="en-US" sz="1600" b="0" i="0" u="none" strike="noStrike" kern="1200" baseline="0" dirty="0" smtClean="0">
                          <a:solidFill>
                            <a:schemeClr val="dk1"/>
                          </a:solidFill>
                          <a:latin typeface="Calibri" panose="020F0502020204030204" pitchFamily="34" charset="0"/>
                          <a:ea typeface="+mn-ea"/>
                          <a:cs typeface="+mn-cs"/>
                        </a:rPr>
                        <a:t>supporting the solutions and opinions in a methodical and scientific way.</a:t>
                      </a:r>
                    </a:p>
                    <a:p>
                      <a:pPr marL="185738" indent="-185738"/>
                      <a:r>
                        <a:rPr lang="en-US" sz="1600" b="0" i="0" u="none" strike="noStrike" kern="1200" baseline="0" dirty="0" smtClean="0">
                          <a:solidFill>
                            <a:schemeClr val="dk1"/>
                          </a:solidFill>
                          <a:latin typeface="Calibri" panose="020F0502020204030204" pitchFamily="34" charset="0"/>
                          <a:ea typeface="+mn-ea"/>
                          <a:cs typeface="+mn-cs"/>
                        </a:rPr>
                        <a:t>• Using scientific sources or other sources specialized in theoretical, technical,</a:t>
                      </a:r>
                      <a:r>
                        <a:rPr lang="el-GR" sz="1600" b="0" i="0" u="none" strike="noStrike" kern="1200" baseline="0" dirty="0" smtClean="0">
                          <a:solidFill>
                            <a:schemeClr val="dk1"/>
                          </a:solidFill>
                          <a:latin typeface="Calibri" panose="020F0502020204030204" pitchFamily="34" charset="0"/>
                          <a:ea typeface="+mn-ea"/>
                          <a:cs typeface="+mn-cs"/>
                        </a:rPr>
                        <a:t> </a:t>
                      </a:r>
                      <a:r>
                        <a:rPr lang="en-US" sz="1600" b="0" i="0" u="none" strike="noStrike" kern="1200" baseline="0" dirty="0" smtClean="0">
                          <a:solidFill>
                            <a:schemeClr val="dk1"/>
                          </a:solidFill>
                          <a:latin typeface="Calibri" panose="020F0502020204030204" pitchFamily="34" charset="0"/>
                          <a:ea typeface="+mn-ea"/>
                          <a:cs typeface="+mn-cs"/>
                        </a:rPr>
                        <a:t>and professional issues, gather, analyze, and choose in a critical and responsible</a:t>
                      </a:r>
                      <a:r>
                        <a:rPr lang="el-GR" sz="1600" b="0" i="0" u="none" strike="noStrike" kern="1200" baseline="0" dirty="0" smtClean="0">
                          <a:solidFill>
                            <a:schemeClr val="dk1"/>
                          </a:solidFill>
                          <a:latin typeface="Calibri" panose="020F0502020204030204" pitchFamily="34" charset="0"/>
                          <a:ea typeface="+mn-ea"/>
                          <a:cs typeface="+mn-cs"/>
                        </a:rPr>
                        <a:t> </a:t>
                      </a:r>
                      <a:r>
                        <a:rPr lang="en-US" sz="1600" b="0" i="0" u="none" strike="noStrike" kern="1200" baseline="0" dirty="0" smtClean="0">
                          <a:solidFill>
                            <a:schemeClr val="dk1"/>
                          </a:solidFill>
                          <a:latin typeface="Calibri" panose="020F0502020204030204" pitchFamily="34" charset="0"/>
                          <a:ea typeface="+mn-ea"/>
                          <a:cs typeface="+mn-cs"/>
                        </a:rPr>
                        <a:t>manner, ideas, and information on the aspects of their interest.</a:t>
                      </a:r>
                    </a:p>
                    <a:p>
                      <a:pPr marL="185738" indent="-185738"/>
                      <a:r>
                        <a:rPr lang="en-US" sz="1600" b="0" i="0" u="none" strike="noStrike" kern="1200" baseline="0" dirty="0" smtClean="0">
                          <a:solidFill>
                            <a:schemeClr val="dk1"/>
                          </a:solidFill>
                          <a:latin typeface="Calibri" panose="020F0502020204030204" pitchFamily="34" charset="0"/>
                          <a:ea typeface="+mn-ea"/>
                          <a:cs typeface="+mn-cs"/>
                        </a:rPr>
                        <a:t>• Develop topics, mainly within the framework of their professional knowledge and</a:t>
                      </a:r>
                      <a:r>
                        <a:rPr lang="el-GR" sz="1600" b="0" i="0" u="none" strike="noStrike" kern="1200" baseline="0" dirty="0" smtClean="0">
                          <a:solidFill>
                            <a:schemeClr val="dk1"/>
                          </a:solidFill>
                          <a:latin typeface="Calibri" panose="020F0502020204030204" pitchFamily="34" charset="0"/>
                          <a:ea typeface="+mn-ea"/>
                          <a:cs typeface="+mn-cs"/>
                        </a:rPr>
                        <a:t> </a:t>
                      </a:r>
                      <a:r>
                        <a:rPr lang="en-US" sz="1600" b="0" i="0" u="none" strike="noStrike" kern="1200" baseline="0" dirty="0" smtClean="0">
                          <a:solidFill>
                            <a:schemeClr val="dk1"/>
                          </a:solidFill>
                          <a:latin typeface="Calibri" panose="020F0502020204030204" pitchFamily="34" charset="0"/>
                          <a:ea typeface="+mn-ea"/>
                          <a:cs typeface="+mn-cs"/>
                        </a:rPr>
                        <a:t>field, based on scientific documentation and make valid judgments that take</a:t>
                      </a:r>
                      <a:r>
                        <a:rPr lang="el-GR" sz="1600" b="0" i="0" u="none" strike="noStrike" kern="1200" baseline="0" dirty="0" smtClean="0">
                          <a:solidFill>
                            <a:schemeClr val="dk1"/>
                          </a:solidFill>
                          <a:latin typeface="Calibri" panose="020F0502020204030204" pitchFamily="34" charset="0"/>
                          <a:ea typeface="+mn-ea"/>
                          <a:cs typeface="+mn-cs"/>
                        </a:rPr>
                        <a:t> </a:t>
                      </a:r>
                      <a:r>
                        <a:rPr lang="en-US" sz="1600" b="0" i="0" u="none" strike="noStrike" kern="1200" baseline="0" dirty="0" smtClean="0">
                          <a:solidFill>
                            <a:schemeClr val="dk1"/>
                          </a:solidFill>
                          <a:latin typeface="Calibri" panose="020F0502020204030204" pitchFamily="34" charset="0"/>
                          <a:ea typeface="+mn-ea"/>
                          <a:cs typeface="+mn-cs"/>
                        </a:rPr>
                        <a:t>into account the relevant social, economic, cultural and ethical dimensions of the</a:t>
                      </a:r>
                      <a:r>
                        <a:rPr lang="el-GR" sz="1600" b="0" i="0" u="none" strike="noStrike" kern="1200" baseline="0" dirty="0" smtClean="0">
                          <a:solidFill>
                            <a:schemeClr val="dk1"/>
                          </a:solidFill>
                          <a:latin typeface="Calibri" panose="020F0502020204030204" pitchFamily="34" charset="0"/>
                          <a:ea typeface="+mn-ea"/>
                          <a:cs typeface="+mn-cs"/>
                        </a:rPr>
                        <a:t> </a:t>
                      </a:r>
                      <a:r>
                        <a:rPr lang="en-GB" sz="1600" b="0" i="0" u="none" strike="noStrike" kern="1200" baseline="0" dirty="0" smtClean="0">
                          <a:solidFill>
                            <a:schemeClr val="dk1"/>
                          </a:solidFill>
                          <a:latin typeface="Calibri" panose="020F0502020204030204" pitchFamily="34" charset="0"/>
                          <a:ea typeface="+mn-ea"/>
                          <a:cs typeface="+mn-cs"/>
                        </a:rPr>
                        <a:t>issue.</a:t>
                      </a:r>
                    </a:p>
                    <a:p>
                      <a:pPr marL="185738" indent="-185738"/>
                      <a:r>
                        <a:rPr lang="en-US" sz="1600" b="0" i="0" u="none" strike="noStrike" kern="1200" baseline="0" dirty="0" smtClean="0">
                          <a:solidFill>
                            <a:schemeClr val="dk1"/>
                          </a:solidFill>
                          <a:latin typeface="Calibri" panose="020F0502020204030204" pitchFamily="34" charset="0"/>
                          <a:ea typeface="+mn-ea"/>
                          <a:cs typeface="+mn-cs"/>
                        </a:rPr>
                        <a:t>• Communicate with laymen or specialists, in order to convey verbally, in writing</a:t>
                      </a:r>
                      <a:r>
                        <a:rPr lang="el-GR" sz="1600" b="0" i="0" u="none" strike="noStrike" kern="1200" baseline="0" dirty="0" smtClean="0">
                          <a:solidFill>
                            <a:schemeClr val="dk1"/>
                          </a:solidFill>
                          <a:latin typeface="Calibri" panose="020F0502020204030204" pitchFamily="34" charset="0"/>
                          <a:ea typeface="+mn-ea"/>
                          <a:cs typeface="+mn-cs"/>
                        </a:rPr>
                        <a:t> </a:t>
                      </a:r>
                      <a:r>
                        <a:rPr lang="en-US" sz="1600" b="0" i="0" u="none" strike="noStrike" kern="1200" baseline="0" dirty="0" smtClean="0">
                          <a:solidFill>
                            <a:schemeClr val="dk1"/>
                          </a:solidFill>
                          <a:latin typeface="Calibri" panose="020F0502020204030204" pitchFamily="34" charset="0"/>
                          <a:ea typeface="+mn-ea"/>
                          <a:cs typeface="+mn-cs"/>
                        </a:rPr>
                        <a:t>and through other means, information, ideas, problems and solutions in specific</a:t>
                      </a:r>
                      <a:r>
                        <a:rPr lang="el-GR" sz="1600" b="0" i="0" u="none" strike="noStrike" kern="1200" baseline="0" dirty="0" smtClean="0">
                          <a:solidFill>
                            <a:schemeClr val="dk1"/>
                          </a:solidFill>
                          <a:latin typeface="Calibri" panose="020F0502020204030204" pitchFamily="34" charset="0"/>
                          <a:ea typeface="+mn-ea"/>
                          <a:cs typeface="+mn-cs"/>
                        </a:rPr>
                        <a:t> </a:t>
                      </a:r>
                      <a:r>
                        <a:rPr lang="en-GB" sz="1600" b="0" i="0" u="none" strike="noStrike" kern="1200" baseline="0" dirty="0" smtClean="0">
                          <a:solidFill>
                            <a:schemeClr val="dk1"/>
                          </a:solidFill>
                          <a:latin typeface="Calibri" panose="020F0502020204030204" pitchFamily="34" charset="0"/>
                          <a:ea typeface="+mn-ea"/>
                          <a:cs typeface="+mn-cs"/>
                        </a:rPr>
                        <a:t>topics.</a:t>
                      </a:r>
                      <a:endParaRPr lang="el-GR" sz="1600" dirty="0">
                        <a:latin typeface="Calibri" panose="020F0502020204030204" pitchFamily="34" charset="0"/>
                      </a:endParaRPr>
                    </a:p>
                  </a:txBody>
                  <a:tcPr/>
                </a:tc>
              </a:tr>
            </a:tbl>
          </a:graphicData>
        </a:graphic>
      </p:graphicFrame>
      <p:sp>
        <p:nvSpPr>
          <p:cNvPr id="9" name="TextBox 8"/>
          <p:cNvSpPr txBox="1"/>
          <p:nvPr/>
        </p:nvSpPr>
        <p:spPr>
          <a:xfrm>
            <a:off x="5868144" y="1506270"/>
            <a:ext cx="3275856" cy="338554"/>
          </a:xfrm>
          <a:prstGeom prst="rect">
            <a:avLst/>
          </a:prstGeom>
          <a:noFill/>
        </p:spPr>
        <p:txBody>
          <a:bodyPr wrap="square" rtlCol="0">
            <a:spAutoFit/>
          </a:bodyPr>
          <a:lstStyle/>
          <a:p>
            <a:r>
              <a:rPr lang="el-GR" sz="1600" i="1" dirty="0">
                <a:solidFill>
                  <a:schemeClr val="accent5">
                    <a:lumMod val="75000"/>
                  </a:schemeClr>
                </a:solidFill>
              </a:rPr>
              <a:t> </a:t>
            </a:r>
            <a:r>
              <a:rPr lang="el-GR" sz="1600" i="1" dirty="0" smtClean="0">
                <a:solidFill>
                  <a:schemeClr val="accent5">
                    <a:lumMod val="75000"/>
                  </a:schemeClr>
                </a:solidFill>
              </a:rPr>
              <a:t> </a:t>
            </a:r>
            <a:r>
              <a:rPr lang="en-GB" sz="1600" i="1" dirty="0" smtClean="0">
                <a:solidFill>
                  <a:srgbClr val="002060"/>
                </a:solidFill>
              </a:rPr>
              <a:t>Greece </a:t>
            </a:r>
            <a:r>
              <a:rPr lang="en-GB" sz="1600" i="1" dirty="0">
                <a:solidFill>
                  <a:srgbClr val="002060"/>
                </a:solidFill>
              </a:rPr>
              <a:t>EQF Referencing Report</a:t>
            </a:r>
            <a:endParaRPr lang="el-GR" sz="1600" i="1" dirty="0">
              <a:solidFill>
                <a:srgbClr val="002060"/>
              </a:solidFill>
            </a:endParaRPr>
          </a:p>
        </p:txBody>
      </p:sp>
    </p:spTree>
    <p:extLst>
      <p:ext uri="{BB962C8B-B14F-4D97-AF65-F5344CB8AC3E}">
        <p14:creationId xmlns:p14="http://schemas.microsoft.com/office/powerpoint/2010/main" val="414505169"/>
      </p:ext>
    </p:extLst>
  </p:cSld>
  <p:clrMapOvr>
    <a:masterClrMapping/>
  </p:clrMapOvr>
  <p:transition spd="slow">
    <p:wip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3400" b="1" dirty="0" smtClean="0">
                <a:solidFill>
                  <a:srgbClr val="C00000"/>
                </a:solidFill>
                <a:latin typeface="Calibri" pitchFamily="34" charset="0"/>
              </a:rPr>
              <a:t>Εθνικό Πλαίσιο Προσόντων </a:t>
            </a:r>
            <a:r>
              <a:rPr lang="el-GR" dirty="0" smtClean="0">
                <a:solidFill>
                  <a:srgbClr val="C00000"/>
                </a:solidFill>
                <a:latin typeface="Calibri" pitchFamily="34" charset="0"/>
              </a:rPr>
              <a:t/>
            </a:r>
            <a:br>
              <a:rPr lang="el-GR" dirty="0" smtClean="0">
                <a:solidFill>
                  <a:srgbClr val="C00000"/>
                </a:solidFill>
                <a:latin typeface="Calibri" pitchFamily="34" charset="0"/>
              </a:rPr>
            </a:br>
            <a:endParaRPr lang="en-GB" dirty="0" smtClean="0">
              <a:solidFill>
                <a:srgbClr val="C00000"/>
              </a:solidFill>
            </a:endParaRPr>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pPr marL="0" indent="0">
              <a:buNone/>
            </a:pPr>
            <a:r>
              <a:rPr lang="el-GR" sz="2000" dirty="0" smtClean="0">
                <a:solidFill>
                  <a:srgbClr val="002060"/>
                </a:solidFill>
                <a:latin typeface="Calibri" panose="020F0502020204030204" pitchFamily="34" charset="0"/>
              </a:rPr>
              <a:t>Περιγραφικοί Δείκτες Μαθησιακών Αποτελεσμάτων για Επίπεδα 6, 7 &amp; 8</a:t>
            </a:r>
          </a:p>
          <a:p>
            <a:pPr marL="0" indent="0">
              <a:buNone/>
            </a:pPr>
            <a:endParaRPr lang="en-GB" sz="2000" b="1" dirty="0" smtClean="0">
              <a:solidFill>
                <a:srgbClr val="002060"/>
              </a:solidFill>
              <a:latin typeface="Calibri" panose="020F0502020204030204" pitchFamily="34" charset="0"/>
            </a:endParaRPr>
          </a:p>
          <a:p>
            <a:pPr marL="357188" indent="-357188">
              <a:buNone/>
            </a:pPr>
            <a:endParaRPr lang="el-GR" sz="2000" dirty="0">
              <a:solidFill>
                <a:schemeClr val="accent5">
                  <a:lumMod val="75000"/>
                </a:schemeClr>
              </a:solidFill>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917067759"/>
              </p:ext>
            </p:extLst>
          </p:nvPr>
        </p:nvGraphicFramePr>
        <p:xfrm>
          <a:off x="179512" y="2348880"/>
          <a:ext cx="8640962" cy="3434080"/>
        </p:xfrm>
        <a:graphic>
          <a:graphicData uri="http://schemas.openxmlformats.org/drawingml/2006/table">
            <a:tbl>
              <a:tblPr firstRow="1" bandRow="1">
                <a:tableStyleId>{5C22544A-7EE6-4342-B048-85BDC9FD1C3A}</a:tableStyleId>
              </a:tblPr>
              <a:tblGrid>
                <a:gridCol w="432048"/>
                <a:gridCol w="8208914"/>
              </a:tblGrid>
              <a:tr h="370840">
                <a:tc>
                  <a:txBody>
                    <a:bodyPr/>
                    <a:lstStyle/>
                    <a:p>
                      <a:endParaRPr lang="el-GR" dirty="0"/>
                    </a:p>
                  </a:txBody>
                  <a:tcPr/>
                </a:tc>
                <a:tc>
                  <a:txBody>
                    <a:bodyPr/>
                    <a:lstStyle/>
                    <a:p>
                      <a:r>
                        <a:rPr lang="el-GR" dirty="0" smtClean="0"/>
                        <a:t>Επίπεδο 6 (</a:t>
                      </a:r>
                      <a:r>
                        <a:rPr lang="en-GB" dirty="0" smtClean="0"/>
                        <a:t>Minimum</a:t>
                      </a:r>
                      <a:r>
                        <a:rPr lang="en-GB" baseline="0" dirty="0" smtClean="0"/>
                        <a:t> 240 ECTS)</a:t>
                      </a:r>
                      <a:endParaRPr lang="el-GR" dirty="0"/>
                    </a:p>
                  </a:txBody>
                  <a:tcPr/>
                </a:tc>
              </a:tr>
              <a:tr h="370840">
                <a:tc>
                  <a:txBody>
                    <a:bodyPr/>
                    <a:lstStyle/>
                    <a:p>
                      <a:pPr marL="185738" indent="-185738" algn="ctr">
                        <a:spcBef>
                          <a:spcPts val="600"/>
                        </a:spcBef>
                      </a:pPr>
                      <a:r>
                        <a:rPr lang="el-GR" sz="2400" b="1" dirty="0" smtClean="0">
                          <a:solidFill>
                            <a:srgbClr val="002060"/>
                          </a:solidFill>
                          <a:latin typeface="Calibri" panose="020F0502020204030204" pitchFamily="34" charset="0"/>
                        </a:rPr>
                        <a:t>Ικανότητες</a:t>
                      </a:r>
                      <a:endParaRPr lang="el-GR" sz="2400" b="1" dirty="0">
                        <a:solidFill>
                          <a:srgbClr val="002060"/>
                        </a:solidFill>
                        <a:latin typeface="Calibri" panose="020F0502020204030204" pitchFamily="34" charset="0"/>
                      </a:endParaRPr>
                    </a:p>
                  </a:txBody>
                  <a:tcPr vert="vert270" anchor="ctr"/>
                </a:tc>
                <a:tc>
                  <a:txBody>
                    <a:bodyPr/>
                    <a:lstStyle/>
                    <a:p>
                      <a:pPr marL="185738" indent="-185738">
                        <a:spcAft>
                          <a:spcPts val="600"/>
                        </a:spcAft>
                      </a:pPr>
                      <a:r>
                        <a:rPr lang="en-US" sz="1800" b="0" i="0" u="none" strike="noStrike" kern="1200" baseline="0" dirty="0" smtClean="0">
                          <a:solidFill>
                            <a:schemeClr val="dk1"/>
                          </a:solidFill>
                          <a:latin typeface="Calibri" panose="020F0502020204030204" pitchFamily="34" charset="0"/>
                          <a:ea typeface="+mn-ea"/>
                          <a:cs typeface="+mn-cs"/>
                        </a:rPr>
                        <a:t>• Plan, manage and implement research tasks with supervision in the context of</a:t>
                      </a:r>
                      <a:r>
                        <a:rPr lang="el-GR" sz="1800" b="0" i="0" u="none" strike="noStrike" kern="1200" baseline="0" dirty="0" smtClean="0">
                          <a:solidFill>
                            <a:schemeClr val="dk1"/>
                          </a:solidFill>
                          <a:latin typeface="Calibri" panose="020F0502020204030204" pitchFamily="34" charset="0"/>
                          <a:ea typeface="+mn-ea"/>
                          <a:cs typeface="+mn-cs"/>
                        </a:rPr>
                        <a:t> </a:t>
                      </a:r>
                      <a:r>
                        <a:rPr lang="en-US" sz="1800" b="0" i="0" u="none" strike="noStrike" kern="1200" baseline="0" dirty="0" smtClean="0">
                          <a:solidFill>
                            <a:schemeClr val="dk1"/>
                          </a:solidFill>
                          <a:latin typeface="Calibri" panose="020F0502020204030204" pitchFamily="34" charset="0"/>
                          <a:ea typeface="+mn-ea"/>
                          <a:cs typeface="+mn-cs"/>
                        </a:rPr>
                        <a:t>their scientific field of study, both at individual and collective level.</a:t>
                      </a:r>
                    </a:p>
                    <a:p>
                      <a:pPr marL="185738" indent="-185738">
                        <a:spcAft>
                          <a:spcPts val="600"/>
                        </a:spcAft>
                      </a:pPr>
                      <a:r>
                        <a:rPr lang="en-US" sz="1800" b="0" i="0" u="none" strike="noStrike" kern="1200" baseline="0" dirty="0" smtClean="0">
                          <a:solidFill>
                            <a:schemeClr val="dk1"/>
                          </a:solidFill>
                          <a:latin typeface="Calibri" panose="020F0502020204030204" pitchFamily="34" charset="0"/>
                          <a:ea typeface="+mn-ea"/>
                          <a:cs typeface="+mn-cs"/>
                        </a:rPr>
                        <a:t>• Transfer the knowledge and skills acquired in a professional or business context</a:t>
                      </a:r>
                      <a:r>
                        <a:rPr lang="el-GR" sz="1800" b="0" i="0" u="none" strike="noStrike" kern="1200" baseline="0" dirty="0" smtClean="0">
                          <a:solidFill>
                            <a:schemeClr val="dk1"/>
                          </a:solidFill>
                          <a:latin typeface="Calibri" panose="020F0502020204030204" pitchFamily="34" charset="0"/>
                          <a:ea typeface="+mn-ea"/>
                          <a:cs typeface="+mn-cs"/>
                        </a:rPr>
                        <a:t> </a:t>
                      </a:r>
                      <a:r>
                        <a:rPr lang="en-US" sz="1800" b="0" i="0" u="none" strike="noStrike" kern="1200" baseline="0" dirty="0" smtClean="0">
                          <a:solidFill>
                            <a:schemeClr val="dk1"/>
                          </a:solidFill>
                          <a:latin typeface="Calibri" panose="020F0502020204030204" pitchFamily="34" charset="0"/>
                          <a:ea typeface="+mn-ea"/>
                          <a:cs typeface="+mn-cs"/>
                        </a:rPr>
                        <a:t>and apply them with autonomy and in a way that shows professionalism and</a:t>
                      </a:r>
                      <a:r>
                        <a:rPr lang="el-GR" sz="1800" b="0" i="0" u="none" strike="noStrike" kern="1200" baseline="0" dirty="0" smtClean="0">
                          <a:solidFill>
                            <a:schemeClr val="dk1"/>
                          </a:solidFill>
                          <a:latin typeface="Calibri" panose="020F0502020204030204" pitchFamily="34" charset="0"/>
                          <a:ea typeface="+mn-ea"/>
                          <a:cs typeface="+mn-cs"/>
                        </a:rPr>
                        <a:t> </a:t>
                      </a:r>
                      <a:r>
                        <a:rPr lang="en-US" sz="1800" b="0" i="0" u="none" strike="noStrike" kern="1200" baseline="0" dirty="0" smtClean="0">
                          <a:solidFill>
                            <a:schemeClr val="dk1"/>
                          </a:solidFill>
                          <a:latin typeface="Calibri" panose="020F0502020204030204" pitchFamily="34" charset="0"/>
                          <a:ea typeface="+mn-ea"/>
                          <a:cs typeface="+mn-cs"/>
                        </a:rPr>
                        <a:t>social responsibility to plan and manage complex technical or professional</a:t>
                      </a:r>
                      <a:r>
                        <a:rPr lang="el-GR" sz="1800" b="0" i="0" u="none" strike="noStrike" kern="1200" baseline="0" dirty="0" smtClean="0">
                          <a:solidFill>
                            <a:schemeClr val="dk1"/>
                          </a:solidFill>
                          <a:latin typeface="Calibri" panose="020F0502020204030204" pitchFamily="34" charset="0"/>
                          <a:ea typeface="+mn-ea"/>
                          <a:cs typeface="+mn-cs"/>
                        </a:rPr>
                        <a:t> </a:t>
                      </a:r>
                      <a:r>
                        <a:rPr lang="en-GB" sz="1800" b="0" i="0" u="none" strike="noStrike" kern="1200" baseline="0" dirty="0" smtClean="0">
                          <a:solidFill>
                            <a:schemeClr val="dk1"/>
                          </a:solidFill>
                          <a:latin typeface="Calibri" panose="020F0502020204030204" pitchFamily="34" charset="0"/>
                          <a:ea typeface="+mn-ea"/>
                          <a:cs typeface="+mn-cs"/>
                        </a:rPr>
                        <a:t>activities or tasks.</a:t>
                      </a:r>
                    </a:p>
                    <a:p>
                      <a:pPr marL="185738" indent="-185738">
                        <a:spcAft>
                          <a:spcPts val="600"/>
                        </a:spcAft>
                      </a:pPr>
                      <a:r>
                        <a:rPr lang="en-US" sz="1800" b="0" i="0" u="none" strike="noStrike" kern="1200" baseline="0" dirty="0" smtClean="0">
                          <a:solidFill>
                            <a:schemeClr val="dk1"/>
                          </a:solidFill>
                          <a:latin typeface="Calibri" panose="020F0502020204030204" pitchFamily="34" charset="0"/>
                          <a:ea typeface="+mn-ea"/>
                          <a:cs typeface="+mn-cs"/>
                        </a:rPr>
                        <a:t>• Make decisions, evaluate and assume their responsibility in complex professional</a:t>
                      </a:r>
                      <a:r>
                        <a:rPr lang="el-GR" sz="1800" b="0" i="0" u="none" strike="noStrike" kern="1200" baseline="0" dirty="0" smtClean="0">
                          <a:solidFill>
                            <a:schemeClr val="dk1"/>
                          </a:solidFill>
                          <a:latin typeface="Calibri" panose="020F0502020204030204" pitchFamily="34" charset="0"/>
                          <a:ea typeface="+mn-ea"/>
                          <a:cs typeface="+mn-cs"/>
                        </a:rPr>
                        <a:t> </a:t>
                      </a:r>
                      <a:r>
                        <a:rPr lang="en-US" sz="1800" b="0" i="0" u="none" strike="noStrike" kern="1200" baseline="0" dirty="0" smtClean="0">
                          <a:solidFill>
                            <a:schemeClr val="dk1"/>
                          </a:solidFill>
                          <a:latin typeface="Calibri" panose="020F0502020204030204" pitchFamily="34" charset="0"/>
                          <a:ea typeface="+mn-ea"/>
                          <a:cs typeface="+mn-cs"/>
                        </a:rPr>
                        <a:t>and business frames that change and evolve.</a:t>
                      </a:r>
                    </a:p>
                    <a:p>
                      <a:pPr marL="185738" indent="-185738">
                        <a:spcAft>
                          <a:spcPts val="600"/>
                        </a:spcAft>
                      </a:pPr>
                      <a:r>
                        <a:rPr lang="en-US" sz="1800" b="0" i="0" u="none" strike="noStrike" kern="1200" baseline="0" dirty="0" smtClean="0">
                          <a:solidFill>
                            <a:schemeClr val="dk1"/>
                          </a:solidFill>
                          <a:latin typeface="Calibri" panose="020F0502020204030204" pitchFamily="34" charset="0"/>
                          <a:ea typeface="+mn-ea"/>
                          <a:cs typeface="+mn-cs"/>
                        </a:rPr>
                        <a:t>• Be able to undertake a responsibility, within a specified frame, of the development</a:t>
                      </a:r>
                      <a:r>
                        <a:rPr lang="el-GR" sz="1800" b="0" i="0" u="none" strike="noStrike" kern="1200" baseline="0" dirty="0" smtClean="0">
                          <a:solidFill>
                            <a:schemeClr val="dk1"/>
                          </a:solidFill>
                          <a:latin typeface="Calibri" panose="020F0502020204030204" pitchFamily="34" charset="0"/>
                          <a:ea typeface="+mn-ea"/>
                          <a:cs typeface="+mn-cs"/>
                        </a:rPr>
                        <a:t> </a:t>
                      </a:r>
                      <a:r>
                        <a:rPr lang="en-US" sz="1800" b="0" i="0" u="none" strike="noStrike" kern="1200" baseline="0" dirty="0" smtClean="0">
                          <a:solidFill>
                            <a:schemeClr val="dk1"/>
                          </a:solidFill>
                          <a:latin typeface="Calibri" panose="020F0502020204030204" pitchFamily="34" charset="0"/>
                          <a:ea typeface="+mn-ea"/>
                          <a:cs typeface="+mn-cs"/>
                        </a:rPr>
                        <a:t>of knowledge, skills and abilities of individuals and groups.</a:t>
                      </a:r>
                      <a:endParaRPr lang="el-GR" sz="1600" dirty="0">
                        <a:latin typeface="Calibri" panose="020F0502020204030204" pitchFamily="34" charset="0"/>
                      </a:endParaRPr>
                    </a:p>
                  </a:txBody>
                  <a:tcPr/>
                </a:tc>
              </a:tr>
            </a:tbl>
          </a:graphicData>
        </a:graphic>
      </p:graphicFrame>
      <p:sp>
        <p:nvSpPr>
          <p:cNvPr id="7" name="TextBox 6"/>
          <p:cNvSpPr txBox="1"/>
          <p:nvPr/>
        </p:nvSpPr>
        <p:spPr>
          <a:xfrm>
            <a:off x="5868144" y="1506270"/>
            <a:ext cx="3275856" cy="338554"/>
          </a:xfrm>
          <a:prstGeom prst="rect">
            <a:avLst/>
          </a:prstGeom>
          <a:noFill/>
        </p:spPr>
        <p:txBody>
          <a:bodyPr wrap="square" rtlCol="0">
            <a:spAutoFit/>
          </a:bodyPr>
          <a:lstStyle/>
          <a:p>
            <a:r>
              <a:rPr lang="el-GR" sz="1600" i="1" dirty="0">
                <a:solidFill>
                  <a:schemeClr val="accent5">
                    <a:lumMod val="75000"/>
                  </a:schemeClr>
                </a:solidFill>
              </a:rPr>
              <a:t> </a:t>
            </a:r>
            <a:r>
              <a:rPr lang="el-GR" sz="1600" i="1" dirty="0" smtClean="0">
                <a:solidFill>
                  <a:schemeClr val="accent5">
                    <a:lumMod val="75000"/>
                  </a:schemeClr>
                </a:solidFill>
              </a:rPr>
              <a:t> </a:t>
            </a:r>
            <a:r>
              <a:rPr lang="en-GB" sz="1600" i="1" dirty="0" smtClean="0">
                <a:solidFill>
                  <a:srgbClr val="002060"/>
                </a:solidFill>
              </a:rPr>
              <a:t>Greece </a:t>
            </a:r>
            <a:r>
              <a:rPr lang="en-GB" sz="1600" i="1" dirty="0">
                <a:solidFill>
                  <a:srgbClr val="002060"/>
                </a:solidFill>
              </a:rPr>
              <a:t>EQF Referencing Report</a:t>
            </a:r>
            <a:endParaRPr lang="el-GR" sz="1600" i="1" dirty="0">
              <a:solidFill>
                <a:srgbClr val="002060"/>
              </a:solidFill>
            </a:endParaRPr>
          </a:p>
        </p:txBody>
      </p:sp>
    </p:spTree>
    <p:extLst>
      <p:ext uri="{BB962C8B-B14F-4D97-AF65-F5344CB8AC3E}">
        <p14:creationId xmlns:p14="http://schemas.microsoft.com/office/powerpoint/2010/main" val="2981135167"/>
      </p:ext>
    </p:extLst>
  </p:cSld>
  <p:clrMapOvr>
    <a:masterClrMapping/>
  </p:clrMapOvr>
  <p:transition spd="slow">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3400" b="1" dirty="0" smtClean="0">
                <a:solidFill>
                  <a:srgbClr val="C00000"/>
                </a:solidFill>
                <a:latin typeface="Calibri" pitchFamily="34" charset="0"/>
              </a:rPr>
              <a:t>Εθνικό Πλαίσιο Προσόντων </a:t>
            </a:r>
            <a:endParaRPr lang="en-GB" dirty="0" smtClean="0">
              <a:solidFill>
                <a:srgbClr val="C00000"/>
              </a:solidFill>
            </a:endParaRPr>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pPr marL="0" indent="0" algn="ctr">
              <a:buNone/>
            </a:pPr>
            <a:r>
              <a:rPr lang="el-GR" sz="2400" b="1" dirty="0" smtClean="0">
                <a:solidFill>
                  <a:srgbClr val="C00000"/>
                </a:solidFill>
                <a:latin typeface="Calibri" panose="020F0502020204030204" pitchFamily="34" charset="0"/>
              </a:rPr>
              <a:t>Διαφοροποίηση μεταξύ επιπέδων</a:t>
            </a:r>
            <a:r>
              <a:rPr lang="el-GR" sz="2400" b="1" dirty="0" smtClean="0">
                <a:solidFill>
                  <a:srgbClr val="002060"/>
                </a:solidFill>
                <a:latin typeface="Calibri" panose="020F0502020204030204" pitchFamily="34" charset="0"/>
              </a:rPr>
              <a:t> </a:t>
            </a:r>
          </a:p>
          <a:p>
            <a:pPr marL="0" indent="0">
              <a:buNone/>
            </a:pPr>
            <a:endParaRPr lang="en-GB" sz="2000" b="1" dirty="0" smtClean="0">
              <a:solidFill>
                <a:srgbClr val="002060"/>
              </a:solidFill>
              <a:latin typeface="Calibri" panose="020F0502020204030204" pitchFamily="34" charset="0"/>
            </a:endParaRPr>
          </a:p>
          <a:p>
            <a:pPr marL="357188" indent="-357188">
              <a:buNone/>
            </a:pPr>
            <a:endParaRPr lang="el-GR" sz="2000" dirty="0">
              <a:solidFill>
                <a:schemeClr val="accent5">
                  <a:lumMod val="75000"/>
                </a:schemeClr>
              </a:solidFill>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634085476"/>
              </p:ext>
            </p:extLst>
          </p:nvPr>
        </p:nvGraphicFramePr>
        <p:xfrm>
          <a:off x="186874" y="2420888"/>
          <a:ext cx="8784977" cy="4836160"/>
        </p:xfrm>
        <a:graphic>
          <a:graphicData uri="http://schemas.openxmlformats.org/drawingml/2006/table">
            <a:tbl>
              <a:tblPr firstRow="1" bandRow="1">
                <a:tableStyleId>{5C22544A-7EE6-4342-B048-85BDC9FD1C3A}</a:tableStyleId>
              </a:tblPr>
              <a:tblGrid>
                <a:gridCol w="432048"/>
                <a:gridCol w="4176464"/>
                <a:gridCol w="4176465"/>
              </a:tblGrid>
              <a:tr h="370840">
                <a:tc>
                  <a:txBody>
                    <a:bodyPr/>
                    <a:lstStyle/>
                    <a:p>
                      <a:endParaRPr lang="el-GR" dirty="0"/>
                    </a:p>
                  </a:txBody>
                  <a:tcPr/>
                </a:tc>
                <a:tc>
                  <a:txBody>
                    <a:bodyPr/>
                    <a:lstStyle/>
                    <a:p>
                      <a:r>
                        <a:rPr lang="el-GR" sz="1600" dirty="0" smtClean="0"/>
                        <a:t>Επίπεδο 6 (</a:t>
                      </a:r>
                      <a:r>
                        <a:rPr lang="en-GB" sz="1600" dirty="0" smtClean="0"/>
                        <a:t>Minimum</a:t>
                      </a:r>
                      <a:r>
                        <a:rPr lang="en-GB" sz="1600" baseline="0" dirty="0" smtClean="0"/>
                        <a:t> 240 ECTS)</a:t>
                      </a:r>
                      <a:endParaRPr lang="el-G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Επίπεδο 7 (</a:t>
                      </a:r>
                      <a:r>
                        <a:rPr lang="en-GB" sz="1600" dirty="0" smtClean="0"/>
                        <a:t>Minimum</a:t>
                      </a:r>
                      <a:r>
                        <a:rPr lang="en-GB" sz="1600" baseline="0" dirty="0" smtClean="0"/>
                        <a:t> </a:t>
                      </a:r>
                      <a:r>
                        <a:rPr lang="el-GR" sz="1600" baseline="0" dirty="0" smtClean="0"/>
                        <a:t>6</a:t>
                      </a:r>
                      <a:r>
                        <a:rPr lang="en-GB" sz="1600" baseline="0" dirty="0" smtClean="0"/>
                        <a:t>0</a:t>
                      </a:r>
                      <a:r>
                        <a:rPr lang="el-GR" sz="1600" baseline="0" dirty="0" smtClean="0"/>
                        <a:t>+</a:t>
                      </a:r>
                      <a:r>
                        <a:rPr lang="en-GB" sz="1600" baseline="0" dirty="0" smtClean="0"/>
                        <a:t> or</a:t>
                      </a:r>
                      <a:r>
                        <a:rPr lang="el-GR" sz="1600" baseline="0" dirty="0" smtClean="0"/>
                        <a:t> 300 </a:t>
                      </a:r>
                      <a:r>
                        <a:rPr lang="en-GB" sz="1600" baseline="0" dirty="0" smtClean="0"/>
                        <a:t>ECTS)</a:t>
                      </a:r>
                      <a:endParaRPr lang="el-GR" sz="1600" dirty="0" smtClean="0"/>
                    </a:p>
                  </a:txBody>
                  <a:tcPr/>
                </a:tc>
              </a:tr>
              <a:tr h="370840">
                <a:tc>
                  <a:txBody>
                    <a:bodyPr/>
                    <a:lstStyle/>
                    <a:p>
                      <a:pPr marL="185738" indent="-185738" algn="ctr">
                        <a:spcBef>
                          <a:spcPts val="600"/>
                        </a:spcBef>
                      </a:pPr>
                      <a:r>
                        <a:rPr lang="el-GR" sz="2400" b="1" dirty="0" smtClean="0">
                          <a:solidFill>
                            <a:srgbClr val="002060"/>
                          </a:solidFill>
                          <a:latin typeface="Calibri" panose="020F0502020204030204" pitchFamily="34" charset="0"/>
                        </a:rPr>
                        <a:t>Ικανότητες</a:t>
                      </a:r>
                      <a:endParaRPr lang="el-GR" b="1" dirty="0">
                        <a:solidFill>
                          <a:srgbClr val="002060"/>
                        </a:solidFill>
                        <a:latin typeface="Calibri" panose="020F0502020204030204" pitchFamily="34" charset="0"/>
                      </a:endParaRPr>
                    </a:p>
                  </a:txBody>
                  <a:tcPr vert="vert270" anchor="ctr"/>
                </a:tc>
                <a:tc>
                  <a:txBody>
                    <a:bodyPr/>
                    <a:lstStyle/>
                    <a:p>
                      <a:pPr marL="185738" indent="-185738">
                        <a:spcAft>
                          <a:spcPts val="600"/>
                        </a:spcAft>
                      </a:pPr>
                      <a:r>
                        <a:rPr lang="en-US" sz="1600" b="0" i="0" u="none" strike="noStrike" kern="1200" baseline="0" dirty="0" smtClean="0">
                          <a:solidFill>
                            <a:schemeClr val="dk1"/>
                          </a:solidFill>
                          <a:latin typeface="Calibri" panose="020F0502020204030204" pitchFamily="34" charset="0"/>
                          <a:ea typeface="+mn-ea"/>
                          <a:cs typeface="+mn-cs"/>
                        </a:rPr>
                        <a:t>• Plan, manage and implement research tasks with supervision in the context of</a:t>
                      </a:r>
                      <a:r>
                        <a:rPr lang="el-GR" sz="1600" b="0" i="0" u="none" strike="noStrike" kern="1200" baseline="0" dirty="0" smtClean="0">
                          <a:solidFill>
                            <a:schemeClr val="dk1"/>
                          </a:solidFill>
                          <a:latin typeface="Calibri" panose="020F0502020204030204" pitchFamily="34" charset="0"/>
                          <a:ea typeface="+mn-ea"/>
                          <a:cs typeface="+mn-cs"/>
                        </a:rPr>
                        <a:t> </a:t>
                      </a:r>
                      <a:r>
                        <a:rPr lang="en-US" sz="1600" b="0" i="0" u="none" strike="noStrike" kern="1200" baseline="0" dirty="0" smtClean="0">
                          <a:solidFill>
                            <a:schemeClr val="dk1"/>
                          </a:solidFill>
                          <a:latin typeface="Calibri" panose="020F0502020204030204" pitchFamily="34" charset="0"/>
                          <a:ea typeface="+mn-ea"/>
                          <a:cs typeface="+mn-cs"/>
                        </a:rPr>
                        <a:t>their scientific field of study, both at individual and collective level.</a:t>
                      </a:r>
                    </a:p>
                    <a:p>
                      <a:pPr marL="185738" indent="-185738">
                        <a:spcAft>
                          <a:spcPts val="600"/>
                        </a:spcAft>
                      </a:pPr>
                      <a:r>
                        <a:rPr lang="en-US" sz="1600" b="0" i="0" u="none" strike="noStrike" kern="1200" baseline="0" dirty="0" smtClean="0">
                          <a:solidFill>
                            <a:schemeClr val="dk1"/>
                          </a:solidFill>
                          <a:latin typeface="Calibri" panose="020F0502020204030204" pitchFamily="34" charset="0"/>
                          <a:ea typeface="+mn-ea"/>
                          <a:cs typeface="+mn-cs"/>
                        </a:rPr>
                        <a:t>• Transfer </a:t>
                      </a:r>
                      <a:r>
                        <a:rPr lang="en-US" sz="1600" b="1" i="0" u="none" strike="noStrike" kern="1200" baseline="0" dirty="0" smtClean="0">
                          <a:solidFill>
                            <a:schemeClr val="dk1"/>
                          </a:solidFill>
                          <a:latin typeface="Calibri" panose="020F0502020204030204" pitchFamily="34" charset="0"/>
                          <a:ea typeface="+mn-ea"/>
                          <a:cs typeface="+mn-cs"/>
                        </a:rPr>
                        <a:t>the knowledge and skills acquired in a professional or business context</a:t>
                      </a:r>
                      <a:r>
                        <a:rPr lang="el-GR" sz="1600" b="1" i="0" u="none" strike="noStrike" kern="1200" baseline="0" dirty="0" smtClean="0">
                          <a:solidFill>
                            <a:schemeClr val="dk1"/>
                          </a:solidFill>
                          <a:latin typeface="Calibri" panose="020F0502020204030204" pitchFamily="34" charset="0"/>
                          <a:ea typeface="+mn-ea"/>
                          <a:cs typeface="+mn-cs"/>
                        </a:rPr>
                        <a:t> </a:t>
                      </a:r>
                      <a:r>
                        <a:rPr lang="en-US" sz="1600" b="1" i="0" u="none" strike="noStrike" kern="1200" baseline="0" dirty="0" smtClean="0">
                          <a:solidFill>
                            <a:schemeClr val="dk1"/>
                          </a:solidFill>
                          <a:latin typeface="Calibri" panose="020F0502020204030204" pitchFamily="34" charset="0"/>
                          <a:ea typeface="+mn-ea"/>
                          <a:cs typeface="+mn-cs"/>
                        </a:rPr>
                        <a:t>and apply them with autonomy </a:t>
                      </a:r>
                      <a:r>
                        <a:rPr lang="en-US" sz="1600" b="0" i="0" u="none" strike="noStrike" kern="1200" baseline="0" dirty="0" smtClean="0">
                          <a:solidFill>
                            <a:schemeClr val="dk1"/>
                          </a:solidFill>
                          <a:latin typeface="Calibri" panose="020F0502020204030204" pitchFamily="34" charset="0"/>
                          <a:ea typeface="+mn-ea"/>
                          <a:cs typeface="+mn-cs"/>
                        </a:rPr>
                        <a:t>and in a way that shows professionalism and</a:t>
                      </a:r>
                      <a:r>
                        <a:rPr lang="el-GR" sz="1600" b="0" i="0" u="none" strike="noStrike" kern="1200" baseline="0" dirty="0" smtClean="0">
                          <a:solidFill>
                            <a:schemeClr val="dk1"/>
                          </a:solidFill>
                          <a:latin typeface="Calibri" panose="020F0502020204030204" pitchFamily="34" charset="0"/>
                          <a:ea typeface="+mn-ea"/>
                          <a:cs typeface="+mn-cs"/>
                        </a:rPr>
                        <a:t> </a:t>
                      </a:r>
                      <a:r>
                        <a:rPr lang="en-US" sz="1600" b="0" i="0" u="none" strike="noStrike" kern="1200" baseline="0" dirty="0" smtClean="0">
                          <a:solidFill>
                            <a:schemeClr val="dk1"/>
                          </a:solidFill>
                          <a:latin typeface="Calibri" panose="020F0502020204030204" pitchFamily="34" charset="0"/>
                          <a:ea typeface="+mn-ea"/>
                          <a:cs typeface="+mn-cs"/>
                        </a:rPr>
                        <a:t>social responsibility to plan and manage complex technical or professional</a:t>
                      </a:r>
                      <a:r>
                        <a:rPr lang="el-GR" sz="1600" b="0" i="0" u="none" strike="noStrike" kern="1200" baseline="0" dirty="0" smtClean="0">
                          <a:solidFill>
                            <a:schemeClr val="dk1"/>
                          </a:solidFill>
                          <a:latin typeface="Calibri" panose="020F0502020204030204" pitchFamily="34" charset="0"/>
                          <a:ea typeface="+mn-ea"/>
                          <a:cs typeface="+mn-cs"/>
                        </a:rPr>
                        <a:t> </a:t>
                      </a:r>
                      <a:r>
                        <a:rPr lang="en-GB" sz="1600" b="0" i="0" u="none" strike="noStrike" kern="1200" baseline="0" dirty="0" smtClean="0">
                          <a:solidFill>
                            <a:schemeClr val="dk1"/>
                          </a:solidFill>
                          <a:latin typeface="Calibri" panose="020F0502020204030204" pitchFamily="34" charset="0"/>
                          <a:ea typeface="+mn-ea"/>
                          <a:cs typeface="+mn-cs"/>
                        </a:rPr>
                        <a:t>activities or tasks.</a:t>
                      </a:r>
                    </a:p>
                    <a:p>
                      <a:pPr marL="185738" indent="-185738">
                        <a:spcAft>
                          <a:spcPts val="600"/>
                        </a:spcAft>
                      </a:pPr>
                      <a:r>
                        <a:rPr lang="en-US" sz="1600" b="0" i="0" u="none" strike="noStrike" kern="1200" baseline="0" dirty="0" smtClean="0">
                          <a:solidFill>
                            <a:schemeClr val="dk1"/>
                          </a:solidFill>
                          <a:latin typeface="Calibri" panose="020F0502020204030204" pitchFamily="34" charset="0"/>
                          <a:ea typeface="+mn-ea"/>
                          <a:cs typeface="+mn-cs"/>
                        </a:rPr>
                        <a:t>• </a:t>
                      </a:r>
                      <a:r>
                        <a:rPr lang="en-US" sz="1600" b="1" i="0" u="none" strike="noStrike" kern="1200" baseline="0" dirty="0" smtClean="0">
                          <a:solidFill>
                            <a:schemeClr val="dk1"/>
                          </a:solidFill>
                          <a:latin typeface="Calibri" panose="020F0502020204030204" pitchFamily="34" charset="0"/>
                          <a:ea typeface="+mn-ea"/>
                          <a:cs typeface="+mn-cs"/>
                        </a:rPr>
                        <a:t>Make decisions, evaluate and assume their responsibility </a:t>
                      </a:r>
                      <a:r>
                        <a:rPr lang="en-US" sz="1600" b="0" i="0" u="none" strike="noStrike" kern="1200" baseline="0" dirty="0" smtClean="0">
                          <a:solidFill>
                            <a:schemeClr val="dk1"/>
                          </a:solidFill>
                          <a:latin typeface="Calibri" panose="020F0502020204030204" pitchFamily="34" charset="0"/>
                          <a:ea typeface="+mn-ea"/>
                          <a:cs typeface="+mn-cs"/>
                        </a:rPr>
                        <a:t>in complex professional</a:t>
                      </a:r>
                      <a:r>
                        <a:rPr lang="el-GR" sz="1600" b="0" i="0" u="none" strike="noStrike" kern="1200" baseline="0" dirty="0" smtClean="0">
                          <a:solidFill>
                            <a:schemeClr val="dk1"/>
                          </a:solidFill>
                          <a:latin typeface="Calibri" panose="020F0502020204030204" pitchFamily="34" charset="0"/>
                          <a:ea typeface="+mn-ea"/>
                          <a:cs typeface="+mn-cs"/>
                        </a:rPr>
                        <a:t> </a:t>
                      </a:r>
                      <a:r>
                        <a:rPr lang="en-US" sz="1600" b="0" i="0" u="none" strike="noStrike" kern="1200" baseline="0" dirty="0" smtClean="0">
                          <a:solidFill>
                            <a:schemeClr val="dk1"/>
                          </a:solidFill>
                          <a:latin typeface="Calibri" panose="020F0502020204030204" pitchFamily="34" charset="0"/>
                          <a:ea typeface="+mn-ea"/>
                          <a:cs typeface="+mn-cs"/>
                        </a:rPr>
                        <a:t>and business frames that change and evolve.</a:t>
                      </a:r>
                    </a:p>
                    <a:p>
                      <a:pPr marL="185738" indent="-185738">
                        <a:spcAft>
                          <a:spcPts val="600"/>
                        </a:spcAft>
                      </a:pPr>
                      <a:r>
                        <a:rPr lang="en-US" sz="1600" b="0" i="0" u="none" strike="noStrike" kern="1200" baseline="0" dirty="0" smtClean="0">
                          <a:solidFill>
                            <a:schemeClr val="dk1"/>
                          </a:solidFill>
                          <a:latin typeface="Calibri" panose="020F0502020204030204" pitchFamily="34" charset="0"/>
                          <a:ea typeface="+mn-ea"/>
                          <a:cs typeface="+mn-cs"/>
                        </a:rPr>
                        <a:t>• Be able to undertake a responsibility, within a specified frame, of the development</a:t>
                      </a:r>
                      <a:r>
                        <a:rPr lang="el-GR" sz="1600" b="0" i="0" u="none" strike="noStrike" kern="1200" baseline="0" dirty="0" smtClean="0">
                          <a:solidFill>
                            <a:schemeClr val="dk1"/>
                          </a:solidFill>
                          <a:latin typeface="Calibri" panose="020F0502020204030204" pitchFamily="34" charset="0"/>
                          <a:ea typeface="+mn-ea"/>
                          <a:cs typeface="+mn-cs"/>
                        </a:rPr>
                        <a:t> </a:t>
                      </a:r>
                      <a:r>
                        <a:rPr lang="en-US" sz="1600" b="0" i="0" u="none" strike="noStrike" kern="1200" baseline="0" dirty="0" smtClean="0">
                          <a:solidFill>
                            <a:schemeClr val="dk1"/>
                          </a:solidFill>
                          <a:latin typeface="Calibri" panose="020F0502020204030204" pitchFamily="34" charset="0"/>
                          <a:ea typeface="+mn-ea"/>
                          <a:cs typeface="+mn-cs"/>
                        </a:rPr>
                        <a:t>of knowledge, skills and abilities of individuals and groups.</a:t>
                      </a:r>
                      <a:endParaRPr lang="el-GR" sz="1400" dirty="0">
                        <a:latin typeface="Calibri" panose="020F0502020204030204" pitchFamily="34" charset="0"/>
                      </a:endParaRPr>
                    </a:p>
                  </a:txBody>
                  <a:tcPr/>
                </a:tc>
                <a:tc>
                  <a:txBody>
                    <a:bodyPr/>
                    <a:lstStyle/>
                    <a:p>
                      <a:pPr marL="185738" indent="-185738">
                        <a:spcAft>
                          <a:spcPts val="600"/>
                        </a:spcAft>
                      </a:pPr>
                      <a:r>
                        <a:rPr lang="en-US" sz="1600" b="0" i="0" u="none" strike="noStrike" kern="1200" baseline="0" dirty="0" smtClean="0">
                          <a:solidFill>
                            <a:schemeClr val="dk1"/>
                          </a:solidFill>
                          <a:latin typeface="Calibri" panose="020F0502020204030204" pitchFamily="34" charset="0"/>
                          <a:ea typeface="+mn-ea"/>
                          <a:cs typeface="+mn-cs"/>
                        </a:rPr>
                        <a:t>• Continue to develop with autonomy their knowledge and their skills at a high </a:t>
                      </a:r>
                      <a:r>
                        <a:rPr lang="en-GB" sz="1600" b="0" i="0" u="none" strike="noStrike" kern="1200" baseline="0" dirty="0" smtClean="0">
                          <a:solidFill>
                            <a:schemeClr val="dk1"/>
                          </a:solidFill>
                          <a:latin typeface="Calibri" panose="020F0502020204030204" pitchFamily="34" charset="0"/>
                          <a:ea typeface="+mn-ea"/>
                          <a:cs typeface="+mn-cs"/>
                        </a:rPr>
                        <a:t>level.</a:t>
                      </a:r>
                    </a:p>
                    <a:p>
                      <a:pPr marL="185738" indent="-185738">
                        <a:spcAft>
                          <a:spcPts val="600"/>
                        </a:spcAft>
                      </a:pPr>
                      <a:r>
                        <a:rPr lang="en-US" sz="1600" b="0" i="0" u="none" strike="noStrike" kern="1200" baseline="0" dirty="0" smtClean="0">
                          <a:solidFill>
                            <a:schemeClr val="dk1"/>
                          </a:solidFill>
                          <a:latin typeface="Calibri" panose="020F0502020204030204" pitchFamily="34" charset="0"/>
                          <a:ea typeface="+mn-ea"/>
                          <a:cs typeface="+mn-cs"/>
                        </a:rPr>
                        <a:t>• Apply professionally their specialized knowledge and skills and </a:t>
                      </a:r>
                      <a:r>
                        <a:rPr lang="en-US" sz="1600" b="1" i="0" u="none" strike="noStrike" kern="1200" baseline="0" dirty="0" smtClean="0">
                          <a:solidFill>
                            <a:schemeClr val="dk1"/>
                          </a:solidFill>
                          <a:latin typeface="Calibri" panose="020F0502020204030204" pitchFamily="34" charset="0"/>
                          <a:ea typeface="+mn-ea"/>
                          <a:cs typeface="+mn-cs"/>
                        </a:rPr>
                        <a:t>effectively address new, interdisciplinary or unforeseen issues</a:t>
                      </a:r>
                      <a:r>
                        <a:rPr lang="en-US" sz="1600" b="0" i="0" u="none" strike="noStrike" kern="1200" baseline="0" dirty="0" smtClean="0">
                          <a:solidFill>
                            <a:schemeClr val="dk1"/>
                          </a:solidFill>
                          <a:latin typeface="Calibri" panose="020F0502020204030204" pitchFamily="34" charset="0"/>
                          <a:ea typeface="+mn-ea"/>
                          <a:cs typeface="+mn-cs"/>
                        </a:rPr>
                        <a:t>.</a:t>
                      </a:r>
                    </a:p>
                    <a:p>
                      <a:pPr marL="185738" indent="-185738">
                        <a:spcAft>
                          <a:spcPts val="600"/>
                        </a:spcAft>
                      </a:pPr>
                      <a:r>
                        <a:rPr lang="en-US" sz="1600" b="0" i="0" u="none" strike="noStrike" kern="1200" baseline="0" dirty="0" smtClean="0">
                          <a:solidFill>
                            <a:schemeClr val="dk1"/>
                          </a:solidFill>
                          <a:latin typeface="Calibri" panose="020F0502020204030204" pitchFamily="34" charset="0"/>
                          <a:ea typeface="+mn-ea"/>
                          <a:cs typeface="+mn-cs"/>
                        </a:rPr>
                        <a:t>• Solve problems </a:t>
                      </a:r>
                      <a:r>
                        <a:rPr lang="en-US" sz="1600" b="1" i="0" u="none" strike="noStrike" kern="1200" baseline="0" dirty="0" smtClean="0">
                          <a:solidFill>
                            <a:schemeClr val="dk1"/>
                          </a:solidFill>
                          <a:latin typeface="Calibri" panose="020F0502020204030204" pitchFamily="34" charset="0"/>
                          <a:ea typeface="+mn-ea"/>
                          <a:cs typeface="+mn-cs"/>
                        </a:rPr>
                        <a:t>and take strategic decisions</a:t>
                      </a:r>
                      <a:r>
                        <a:rPr lang="en-US" sz="1600" b="0" i="0" u="none" strike="noStrike" kern="1200" baseline="0" dirty="0" smtClean="0">
                          <a:solidFill>
                            <a:schemeClr val="dk1"/>
                          </a:solidFill>
                          <a:latin typeface="Calibri" panose="020F0502020204030204" pitchFamily="34" charset="0"/>
                          <a:ea typeface="+mn-ea"/>
                          <a:cs typeface="+mn-cs"/>
                        </a:rPr>
                        <a:t> based on inductive thinking.</a:t>
                      </a:r>
                    </a:p>
                    <a:p>
                      <a:pPr marL="185738" indent="-185738">
                        <a:spcAft>
                          <a:spcPts val="600"/>
                        </a:spcAft>
                      </a:pPr>
                      <a:r>
                        <a:rPr lang="en-US" sz="1600" b="0" i="0" u="none" strike="noStrike" kern="1200" baseline="0" dirty="0" smtClean="0">
                          <a:solidFill>
                            <a:schemeClr val="dk1"/>
                          </a:solidFill>
                          <a:latin typeface="Calibri" panose="020F0502020204030204" pitchFamily="34" charset="0"/>
                          <a:ea typeface="+mn-ea"/>
                          <a:cs typeface="+mn-cs"/>
                        </a:rPr>
                        <a:t>• Contribute to </a:t>
                      </a:r>
                      <a:r>
                        <a:rPr lang="en-US" sz="1600" b="1" i="0" u="none" strike="noStrike" kern="1200" baseline="0" dirty="0" smtClean="0">
                          <a:solidFill>
                            <a:schemeClr val="dk1"/>
                          </a:solidFill>
                          <a:latin typeface="Calibri" panose="020F0502020204030204" pitchFamily="34" charset="0"/>
                          <a:ea typeface="+mn-ea"/>
                          <a:cs typeface="+mn-cs"/>
                        </a:rPr>
                        <a:t>the development of knowledge and practices in professional and business space </a:t>
                      </a:r>
                      <a:r>
                        <a:rPr lang="en-US" sz="1600" b="0" i="0" u="none" strike="noStrike" kern="1200" baseline="0" dirty="0" smtClean="0">
                          <a:solidFill>
                            <a:schemeClr val="dk1"/>
                          </a:solidFill>
                          <a:latin typeface="Calibri" panose="020F0502020204030204" pitchFamily="34" charset="0"/>
                          <a:ea typeface="+mn-ea"/>
                          <a:cs typeface="+mn-cs"/>
                        </a:rPr>
                        <a:t>and have operational capability in crisis management.</a:t>
                      </a:r>
                    </a:p>
                    <a:p>
                      <a:pPr marL="185738" indent="-185738">
                        <a:spcAft>
                          <a:spcPts val="600"/>
                        </a:spcAft>
                      </a:pPr>
                      <a:r>
                        <a:rPr lang="en-US" sz="1600" b="0" i="0" u="none" strike="noStrike" kern="1200" baseline="0" dirty="0" smtClean="0">
                          <a:solidFill>
                            <a:schemeClr val="dk1"/>
                          </a:solidFill>
                          <a:latin typeface="Calibri" panose="020F0502020204030204" pitchFamily="34" charset="0"/>
                          <a:ea typeface="+mn-ea"/>
                          <a:cs typeface="+mn-cs"/>
                        </a:rPr>
                        <a:t>• Take autonomous responsibility for education/training and managing a team and </a:t>
                      </a:r>
                      <a:r>
                        <a:rPr lang="en-GB" sz="1600" b="0" i="0" u="none" strike="noStrike" kern="1200" baseline="0" dirty="0" smtClean="0">
                          <a:solidFill>
                            <a:schemeClr val="dk1"/>
                          </a:solidFill>
                          <a:latin typeface="Calibri" panose="020F0502020204030204" pitchFamily="34" charset="0"/>
                          <a:ea typeface="+mn-ea"/>
                          <a:cs typeface="+mn-cs"/>
                        </a:rPr>
                        <a:t>assess its performance.</a:t>
                      </a:r>
                      <a:endParaRPr lang="el-GR" sz="1400" dirty="0">
                        <a:latin typeface="Calibri" panose="020F0502020204030204" pitchFamily="34" charset="0"/>
                      </a:endParaRPr>
                    </a:p>
                  </a:txBody>
                  <a:tcPr/>
                </a:tc>
              </a:tr>
            </a:tbl>
          </a:graphicData>
        </a:graphic>
      </p:graphicFrame>
      <p:sp>
        <p:nvSpPr>
          <p:cNvPr id="7" name="TextBox 6"/>
          <p:cNvSpPr txBox="1"/>
          <p:nvPr/>
        </p:nvSpPr>
        <p:spPr>
          <a:xfrm>
            <a:off x="5868144" y="1506270"/>
            <a:ext cx="3275856" cy="338554"/>
          </a:xfrm>
          <a:prstGeom prst="rect">
            <a:avLst/>
          </a:prstGeom>
          <a:noFill/>
        </p:spPr>
        <p:txBody>
          <a:bodyPr wrap="square" rtlCol="0">
            <a:spAutoFit/>
          </a:bodyPr>
          <a:lstStyle/>
          <a:p>
            <a:r>
              <a:rPr lang="el-GR" sz="1600" i="1" dirty="0">
                <a:solidFill>
                  <a:schemeClr val="accent5">
                    <a:lumMod val="75000"/>
                  </a:schemeClr>
                </a:solidFill>
              </a:rPr>
              <a:t> </a:t>
            </a:r>
            <a:r>
              <a:rPr lang="el-GR" sz="1600" i="1" dirty="0" smtClean="0">
                <a:solidFill>
                  <a:schemeClr val="accent5">
                    <a:lumMod val="75000"/>
                  </a:schemeClr>
                </a:solidFill>
              </a:rPr>
              <a:t> </a:t>
            </a:r>
            <a:r>
              <a:rPr lang="en-GB" sz="1600" i="1" dirty="0" smtClean="0">
                <a:solidFill>
                  <a:srgbClr val="002060"/>
                </a:solidFill>
              </a:rPr>
              <a:t>Greece </a:t>
            </a:r>
            <a:r>
              <a:rPr lang="en-GB" sz="1600" i="1" dirty="0">
                <a:solidFill>
                  <a:srgbClr val="002060"/>
                </a:solidFill>
              </a:rPr>
              <a:t>EQF Referencing Report</a:t>
            </a:r>
            <a:endParaRPr lang="el-GR" sz="1600" i="1" dirty="0">
              <a:solidFill>
                <a:srgbClr val="002060"/>
              </a:solidFill>
            </a:endParaRPr>
          </a:p>
        </p:txBody>
      </p:sp>
    </p:spTree>
    <p:extLst>
      <p:ext uri="{BB962C8B-B14F-4D97-AF65-F5344CB8AC3E}">
        <p14:creationId xmlns:p14="http://schemas.microsoft.com/office/powerpoint/2010/main" val="3311817378"/>
      </p:ext>
    </p:extLst>
  </p:cSld>
  <p:clrMapOvr>
    <a:masterClrMapping/>
  </p:clrMapOvr>
  <p:transition spd="slow">
    <p:wip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5" name="Title 1"/>
          <p:cNvSpPr>
            <a:spLocks noGrp="1"/>
          </p:cNvSpPr>
          <p:nvPr>
            <p:ph type="title"/>
          </p:nvPr>
        </p:nvSpPr>
        <p:spPr bwMode="auto">
          <a:xfrm>
            <a:off x="683568" y="2193468"/>
            <a:ext cx="7992888" cy="863947"/>
          </a:xfrm>
          <a:noFill/>
          <a:ln>
            <a:miter lim="800000"/>
            <a:headEnd/>
            <a:tailEnd/>
          </a:ln>
        </p:spPr>
        <p:txBody>
          <a:bodyPr vert="horz" wrap="square" lIns="91440" tIns="45720" rIns="91440" bIns="45720" numCol="1" anchor="t" anchorCtr="0" compatLnSpc="1">
            <a:prstTxWarp prst="textNoShape">
              <a:avLst/>
            </a:prstTxWarp>
          </a:bodyPr>
          <a:lstStyle/>
          <a:p>
            <a:pPr marL="0" indent="0"/>
            <a:r>
              <a:rPr lang="el-GR" sz="2800" dirty="0" smtClean="0">
                <a:solidFill>
                  <a:srgbClr val="002060"/>
                </a:solidFill>
                <a:effectLst>
                  <a:outerShdw blurRad="38100" dist="38100" dir="2700000" algn="tl">
                    <a:srgbClr val="000000">
                      <a:alpha val="43137"/>
                    </a:srgbClr>
                  </a:outerShdw>
                </a:effectLst>
                <a:latin typeface="Cambria" panose="02040503050406030204" pitchFamily="18" charset="0"/>
              </a:rPr>
              <a:t>Συμπληρωματικό Υλικό</a:t>
            </a:r>
            <a:br>
              <a:rPr lang="el-GR" sz="2800" dirty="0" smtClean="0">
                <a:solidFill>
                  <a:srgbClr val="002060"/>
                </a:solidFill>
                <a:effectLst>
                  <a:outerShdw blurRad="38100" dist="38100" dir="2700000" algn="tl">
                    <a:srgbClr val="000000">
                      <a:alpha val="43137"/>
                    </a:srgbClr>
                  </a:outerShdw>
                </a:effectLst>
                <a:latin typeface="Cambria" panose="02040503050406030204" pitchFamily="18" charset="0"/>
              </a:rPr>
            </a:br>
            <a:r>
              <a:rPr lang="el-GR" sz="2800" dirty="0">
                <a:solidFill>
                  <a:srgbClr val="002060"/>
                </a:solidFill>
                <a:effectLst>
                  <a:outerShdw blurRad="38100" dist="38100" dir="2700000" algn="tl">
                    <a:srgbClr val="000000">
                      <a:alpha val="43137"/>
                    </a:srgbClr>
                  </a:outerShdw>
                </a:effectLst>
                <a:latin typeface="Cambria" panose="02040503050406030204" pitchFamily="18" charset="0"/>
              </a:rPr>
              <a:t/>
            </a:r>
            <a:br>
              <a:rPr lang="el-GR" sz="2800" dirty="0">
                <a:solidFill>
                  <a:srgbClr val="002060"/>
                </a:solidFill>
                <a:effectLst>
                  <a:outerShdw blurRad="38100" dist="38100" dir="2700000" algn="tl">
                    <a:srgbClr val="000000">
                      <a:alpha val="43137"/>
                    </a:srgbClr>
                  </a:outerShdw>
                </a:effectLst>
                <a:latin typeface="Cambria" panose="02040503050406030204" pitchFamily="18" charset="0"/>
              </a:rPr>
            </a:br>
            <a:r>
              <a:rPr lang="en-US" sz="2800" dirty="0" smtClean="0">
                <a:solidFill>
                  <a:srgbClr val="002060"/>
                </a:solidFill>
                <a:effectLst>
                  <a:outerShdw blurRad="38100" dist="38100" dir="2700000" algn="tl">
                    <a:srgbClr val="000000">
                      <a:alpha val="43137"/>
                    </a:srgbClr>
                  </a:outerShdw>
                </a:effectLst>
                <a:latin typeface="Cambria" panose="02040503050406030204" pitchFamily="18" charset="0"/>
              </a:rPr>
              <a:t>ESG </a:t>
            </a:r>
            <a:r>
              <a:rPr lang="el-GR" sz="2800" dirty="0" smtClean="0">
                <a:solidFill>
                  <a:srgbClr val="002060"/>
                </a:solidFill>
                <a:effectLst>
                  <a:outerShdw blurRad="38100" dist="38100" dir="2700000" algn="tl">
                    <a:srgbClr val="000000">
                      <a:alpha val="43137"/>
                    </a:srgbClr>
                  </a:outerShdw>
                </a:effectLst>
                <a:latin typeface="Cambria" panose="02040503050406030204" pitchFamily="18" charset="0"/>
              </a:rPr>
              <a:t>Κριτήρια Εσωτερικών Συστημάτων ΔΠ σε ΑΕΙ</a:t>
            </a:r>
            <a:endParaRPr lang="en-US" sz="2800" dirty="0">
              <a:solidFill>
                <a:srgbClr val="002060"/>
              </a:solidFill>
              <a:effectLst>
                <a:outerShdw blurRad="38100" dist="38100" dir="2700000" algn="tl">
                  <a:srgbClr val="000000">
                    <a:alpha val="43137"/>
                  </a:srgbClr>
                </a:outerShdw>
              </a:effectLst>
              <a:latin typeface="Cambria" panose="02040503050406030204" pitchFamily="18" charset="0"/>
            </a:endParaRPr>
          </a:p>
        </p:txBody>
      </p:sp>
    </p:spTree>
    <p:extLst>
      <p:ext uri="{BB962C8B-B14F-4D97-AF65-F5344CB8AC3E}">
        <p14:creationId xmlns:p14="http://schemas.microsoft.com/office/powerpoint/2010/main" val="2338841799"/>
      </p:ext>
    </p:extLst>
  </p:cSld>
  <p:clrMapOvr>
    <a:masterClrMapping/>
  </p:clrMapOvr>
  <p:transition spd="slow">
    <p:wip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08720"/>
            <a:ext cx="8784976" cy="73047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a:solidFill>
                  <a:srgbClr val="C00000"/>
                </a:solidFill>
                <a:latin typeface="Calibri" panose="020F0502020204030204" pitchFamily="34" charset="0"/>
                <a:ea typeface="+mn-ea"/>
                <a:cs typeface="+mn-cs"/>
              </a:rPr>
              <a:t>Εσωτερικά Συστήματα Διασφάλισης Ποιότητας </a:t>
            </a:r>
            <a:r>
              <a:rPr lang="el-GR" sz="2800" b="1" dirty="0" smtClean="0">
                <a:solidFill>
                  <a:srgbClr val="C00000"/>
                </a:solidFill>
                <a:latin typeface="Calibri" panose="020F0502020204030204" pitchFamily="34" charset="0"/>
                <a:ea typeface="+mn-ea"/>
                <a:cs typeface="+mn-cs"/>
              </a:rPr>
              <a:t>ΑΕΙ </a:t>
            </a:r>
            <a:r>
              <a:rPr lang="el-GR" sz="2800" dirty="0" smtClean="0">
                <a:solidFill>
                  <a:srgbClr val="C00000"/>
                </a:solidFill>
                <a:latin typeface="Calibri" panose="020F0502020204030204" pitchFamily="34" charset="0"/>
                <a:ea typeface="+mn-ea"/>
                <a:cs typeface="+mn-cs"/>
              </a:rPr>
              <a:t>(2/</a:t>
            </a:r>
            <a:r>
              <a:rPr lang="en-US" sz="2800" dirty="0" smtClean="0">
                <a:solidFill>
                  <a:srgbClr val="C00000"/>
                </a:solidFill>
                <a:latin typeface="Calibri" panose="020F0502020204030204" pitchFamily="34" charset="0"/>
                <a:ea typeface="+mn-ea"/>
                <a:cs typeface="+mn-cs"/>
              </a:rPr>
              <a:t>4</a:t>
            </a:r>
            <a:r>
              <a:rPr lang="el-GR" sz="2800" dirty="0" smtClean="0">
                <a:solidFill>
                  <a:srgbClr val="C00000"/>
                </a:solidFill>
                <a:latin typeface="Calibri" panose="020F0502020204030204" pitchFamily="34" charset="0"/>
                <a:ea typeface="+mn-ea"/>
                <a:cs typeface="+mn-cs"/>
              </a:rPr>
              <a:t>)</a:t>
            </a:r>
            <a:r>
              <a:rPr lang="en-US" sz="2800" dirty="0" smtClean="0">
                <a:solidFill>
                  <a:srgbClr val="C00000"/>
                </a:solidFill>
                <a:latin typeface="Calibri" panose="020F0502020204030204" pitchFamily="34" charset="0"/>
                <a:ea typeface="+mn-ea"/>
                <a:cs typeface="+mn-cs"/>
              </a:rPr>
              <a:t/>
            </a:r>
            <a:br>
              <a:rPr lang="en-US" sz="2800" dirty="0" smtClean="0">
                <a:solidFill>
                  <a:srgbClr val="C00000"/>
                </a:solidFill>
                <a:latin typeface="Calibri" panose="020F0502020204030204" pitchFamily="34" charset="0"/>
                <a:ea typeface="+mn-ea"/>
                <a:cs typeface="+mn-cs"/>
              </a:rPr>
            </a:br>
            <a:r>
              <a:rPr lang="en-US" sz="2800" dirty="0" smtClean="0">
                <a:solidFill>
                  <a:srgbClr val="C00000"/>
                </a:solidFill>
                <a:latin typeface="Calibri" panose="020F0502020204030204" pitchFamily="34" charset="0"/>
                <a:ea typeface="+mn-ea"/>
                <a:cs typeface="+mn-cs"/>
              </a:rPr>
              <a:t>European Standards and Guidelines (ESG)</a:t>
            </a:r>
            <a:r>
              <a:rPr lang="el-GR" sz="3600" dirty="0" smtClean="0">
                <a:latin typeface="Calibri" pitchFamily="34" charset="0"/>
              </a:rPr>
              <a:t/>
            </a:r>
            <a:br>
              <a:rPr lang="el-GR" sz="3600" dirty="0" smtClean="0">
                <a:latin typeface="Calibri" pitchFamily="34" charset="0"/>
              </a:rPr>
            </a:br>
            <a:endParaRPr lang="en-GB" sz="36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89756" y="1815785"/>
            <a:ext cx="8964488" cy="4454103"/>
          </a:xfrm>
        </p:spPr>
        <p:txBody>
          <a:bodyPr/>
          <a:lstStyle/>
          <a:p>
            <a:pPr marL="0" indent="0">
              <a:buNone/>
            </a:pPr>
            <a:r>
              <a:rPr lang="en-US" sz="1600" b="1" kern="1200" dirty="0">
                <a:solidFill>
                  <a:srgbClr val="0070C0"/>
                </a:solidFill>
                <a:latin typeface="Arial" charset="0"/>
              </a:rPr>
              <a:t>Part 1: Standards and guidelines for internal quality assurance within higher education institutions</a:t>
            </a:r>
            <a:endParaRPr lang="el-GR" sz="1600" b="1" kern="1200" dirty="0">
              <a:solidFill>
                <a:srgbClr val="0070C0"/>
              </a:solidFill>
              <a:latin typeface="Arial" charset="0"/>
            </a:endParaRPr>
          </a:p>
          <a:p>
            <a:pPr marL="0" indent="0">
              <a:buNone/>
            </a:pPr>
            <a:r>
              <a:rPr lang="en-US" sz="1600" kern="1200" dirty="0">
                <a:solidFill>
                  <a:srgbClr val="0070C0"/>
                </a:solidFill>
                <a:latin typeface="Arial" charset="0"/>
              </a:rPr>
              <a:t>1.1 Policy and processes for quality assurance</a:t>
            </a:r>
            <a:endParaRPr lang="el-GR" sz="1600" kern="1200" dirty="0">
              <a:solidFill>
                <a:srgbClr val="0070C0"/>
              </a:solidFill>
              <a:latin typeface="Arial" charset="0"/>
            </a:endParaRPr>
          </a:p>
          <a:p>
            <a:pPr marL="0" indent="0">
              <a:buNone/>
            </a:pPr>
            <a:r>
              <a:rPr lang="en-US" sz="1600" kern="1200" dirty="0" smtClean="0">
                <a:latin typeface="Cambria" panose="02040503050406030204" pitchFamily="18" charset="0"/>
              </a:rPr>
              <a:t>Institutions </a:t>
            </a:r>
            <a:r>
              <a:rPr lang="en-US" sz="1600" kern="1200" dirty="0">
                <a:latin typeface="Cambria" panose="02040503050406030204" pitchFamily="18" charset="0"/>
              </a:rPr>
              <a:t>should have a public quality assurance policy that reflects institutional vision and strategy, thus linking it to strategic management of the institution. The policy should be put into practice through the quality assurance processes, managed by appropriate structures. </a:t>
            </a:r>
            <a:r>
              <a:rPr lang="en-US" sz="1600" kern="1200" dirty="0" smtClean="0">
                <a:latin typeface="Cambria" panose="02040503050406030204" pitchFamily="18" charset="0"/>
              </a:rPr>
              <a:t>Stakeholders </a:t>
            </a:r>
            <a:r>
              <a:rPr lang="en-US" sz="1600" kern="1200" dirty="0">
                <a:latin typeface="Cambria" panose="02040503050406030204" pitchFamily="18" charset="0"/>
              </a:rPr>
              <a:t>should be involved in the development and implementation of policy and processes.</a:t>
            </a:r>
            <a:endParaRPr lang="el-GR" sz="1600" kern="1200" dirty="0">
              <a:latin typeface="Cambria" panose="02040503050406030204" pitchFamily="18" charset="0"/>
            </a:endParaRPr>
          </a:p>
          <a:p>
            <a:pPr marL="0" indent="0">
              <a:buNone/>
            </a:pPr>
            <a:r>
              <a:rPr lang="en-US" sz="1600" kern="1200" dirty="0">
                <a:solidFill>
                  <a:srgbClr val="0070C0"/>
                </a:solidFill>
                <a:latin typeface="Arial" charset="0"/>
              </a:rPr>
              <a:t>1.2 Design and approval of </a:t>
            </a:r>
            <a:r>
              <a:rPr lang="en-US" sz="1600" kern="1200" dirty="0" smtClean="0">
                <a:solidFill>
                  <a:srgbClr val="0070C0"/>
                </a:solidFill>
                <a:latin typeface="Arial" charset="0"/>
              </a:rPr>
              <a:t>programmes</a:t>
            </a:r>
            <a:endParaRPr lang="el-GR" sz="1600" kern="1200" dirty="0">
              <a:solidFill>
                <a:srgbClr val="0070C0"/>
              </a:solidFill>
              <a:latin typeface="Arial" charset="0"/>
            </a:endParaRPr>
          </a:p>
          <a:p>
            <a:pPr marL="0" indent="0">
              <a:buNone/>
            </a:pPr>
            <a:r>
              <a:rPr lang="en-US" sz="1600" kern="1200" dirty="0" smtClean="0">
                <a:latin typeface="Cambria" panose="02040503050406030204" pitchFamily="18" charset="0"/>
              </a:rPr>
              <a:t>Institutions </a:t>
            </a:r>
            <a:r>
              <a:rPr lang="en-US" sz="1600" kern="1200" dirty="0">
                <a:latin typeface="Cambria" panose="02040503050406030204" pitchFamily="18" charset="0"/>
              </a:rPr>
              <a:t>should have processes for the design and approval of their programmes. The programmes should be designed so that they match the objectives set for them. The qualification resulting from a programme should be clearly specified and communicated, and refer to the correct level of the national qualifications framework for higher education and, consequently, to the Framework for Qualifications of the European Higher Education Area.</a:t>
            </a:r>
          </a:p>
          <a:p>
            <a:pPr marL="0" indent="0">
              <a:buNone/>
            </a:pPr>
            <a:r>
              <a:rPr lang="en-US" sz="1600" kern="1200" dirty="0">
                <a:solidFill>
                  <a:srgbClr val="0070C0"/>
                </a:solidFill>
                <a:latin typeface="Arial" charset="0"/>
              </a:rPr>
              <a:t>1.3 Student </a:t>
            </a:r>
            <a:r>
              <a:rPr lang="en-US" sz="1600" kern="1200" dirty="0" smtClean="0">
                <a:solidFill>
                  <a:srgbClr val="0070C0"/>
                </a:solidFill>
                <a:latin typeface="Arial" charset="0"/>
              </a:rPr>
              <a:t>centered </a:t>
            </a:r>
            <a:r>
              <a:rPr lang="en-US" sz="1600" kern="1200" dirty="0">
                <a:solidFill>
                  <a:srgbClr val="0070C0"/>
                </a:solidFill>
                <a:latin typeface="Arial" charset="0"/>
              </a:rPr>
              <a:t>learning</a:t>
            </a:r>
            <a:endParaRPr lang="el-GR" sz="1600" kern="1200" dirty="0">
              <a:solidFill>
                <a:srgbClr val="0070C0"/>
              </a:solidFill>
              <a:latin typeface="Arial" charset="0"/>
            </a:endParaRPr>
          </a:p>
          <a:p>
            <a:pPr marL="0" indent="0">
              <a:buNone/>
            </a:pPr>
            <a:r>
              <a:rPr lang="en-US" sz="1600" kern="1200" dirty="0" smtClean="0">
                <a:latin typeface="Cambria" panose="02040503050406030204" pitchFamily="18" charset="0"/>
              </a:rPr>
              <a:t>Institutions </a:t>
            </a:r>
            <a:r>
              <a:rPr lang="en-US" sz="1600" kern="1200" dirty="0">
                <a:latin typeface="Cambria" panose="02040503050406030204" pitchFamily="18" charset="0"/>
              </a:rPr>
              <a:t>should embed student </a:t>
            </a:r>
            <a:r>
              <a:rPr lang="en-US" sz="1600" kern="1200" dirty="0" smtClean="0">
                <a:latin typeface="Cambria" panose="02040503050406030204" pitchFamily="18" charset="0"/>
              </a:rPr>
              <a:t>centered </a:t>
            </a:r>
            <a:r>
              <a:rPr lang="en-US" sz="1600" kern="1200" dirty="0">
                <a:latin typeface="Cambria" panose="02040503050406030204" pitchFamily="18" charset="0"/>
              </a:rPr>
              <a:t>learning approaches in their programmes. The way in which the programmes are delivered should encourage students to take an active role in co creating the learning process. </a:t>
            </a:r>
            <a:endParaRPr lang="el-GR" sz="1600" kern="1200" dirty="0">
              <a:latin typeface="Cambria" panose="02040503050406030204" pitchFamily="18" charset="0"/>
            </a:endParaRPr>
          </a:p>
        </p:txBody>
      </p:sp>
    </p:spTree>
    <p:extLst>
      <p:ext uri="{BB962C8B-B14F-4D97-AF65-F5344CB8AC3E}">
        <p14:creationId xmlns:p14="http://schemas.microsoft.com/office/powerpoint/2010/main" val="1214659634"/>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1052736"/>
            <a:ext cx="8784976" cy="874489"/>
          </a:xfrm>
          <a:no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l-GR" sz="3400" b="1" dirty="0" smtClean="0">
                <a:solidFill>
                  <a:srgbClr val="C00000"/>
                </a:solidFill>
                <a:latin typeface="Calibri" pitchFamily="34" charset="0"/>
              </a:rPr>
              <a:t>    Στη συνέχεια......</a:t>
            </a:r>
            <a:r>
              <a:rPr lang="el-GR" dirty="0" smtClean="0">
                <a:solidFill>
                  <a:srgbClr val="C00000"/>
                </a:solidFill>
                <a:latin typeface="Calibri" pitchFamily="34" charset="0"/>
              </a:rPr>
              <a:t/>
            </a:r>
            <a:br>
              <a:rPr lang="el-GR" dirty="0" smtClean="0">
                <a:solidFill>
                  <a:srgbClr val="C00000"/>
                </a:solidFill>
                <a:latin typeface="Calibri" pitchFamily="34" charset="0"/>
              </a:rPr>
            </a:br>
            <a:endParaRPr lang="en-GB" dirty="0" smtClean="0">
              <a:solidFill>
                <a:srgbClr val="C00000"/>
              </a:solidFill>
            </a:endParaRPr>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755576" y="1927224"/>
            <a:ext cx="8208912" cy="4454103"/>
          </a:xfrm>
        </p:spPr>
        <p:txBody>
          <a:bodyPr/>
          <a:lstStyle/>
          <a:p>
            <a:pPr marL="571500" indent="-571500">
              <a:buFont typeface="+mj-lt"/>
              <a:buAutoNum type="romanUcPeriod"/>
            </a:pPr>
            <a:r>
              <a:rPr lang="el-GR" dirty="0" smtClean="0">
                <a:solidFill>
                  <a:schemeClr val="tx2">
                    <a:lumMod val="50000"/>
                  </a:schemeClr>
                </a:solidFill>
                <a:latin typeface="Calibri" panose="020F0502020204030204" pitchFamily="34" charset="0"/>
              </a:rPr>
              <a:t>Πλαίσιο Αναφοράς</a:t>
            </a:r>
            <a:endParaRPr lang="en-GB" dirty="0" smtClean="0">
              <a:solidFill>
                <a:schemeClr val="tx2">
                  <a:lumMod val="50000"/>
                </a:schemeClr>
              </a:solidFill>
              <a:latin typeface="Calibri" panose="020F0502020204030204" pitchFamily="34" charset="0"/>
            </a:endParaRPr>
          </a:p>
          <a:p>
            <a:pPr marL="571500" indent="-571500">
              <a:spcBef>
                <a:spcPts val="1200"/>
              </a:spcBef>
              <a:buFont typeface="+mj-lt"/>
              <a:buAutoNum type="romanUcPeriod"/>
            </a:pPr>
            <a:r>
              <a:rPr lang="el-GR" dirty="0" smtClean="0">
                <a:solidFill>
                  <a:schemeClr val="tx2">
                    <a:lumMod val="50000"/>
                  </a:schemeClr>
                </a:solidFill>
                <a:latin typeface="Calibri" panose="020F0502020204030204" pitchFamily="34" charset="0"/>
              </a:rPr>
              <a:t>Πιστοποίηση Εσωτερικού Συστήματος Διασφάλισης της Ποιότητας</a:t>
            </a:r>
          </a:p>
          <a:p>
            <a:pPr marL="571500" indent="-571500">
              <a:spcBef>
                <a:spcPts val="1200"/>
              </a:spcBef>
              <a:buFont typeface="+mj-lt"/>
              <a:buAutoNum type="romanUcPeriod"/>
            </a:pPr>
            <a:r>
              <a:rPr lang="el-GR" dirty="0" smtClean="0">
                <a:solidFill>
                  <a:schemeClr val="tx2">
                    <a:lumMod val="50000"/>
                  </a:schemeClr>
                </a:solidFill>
                <a:latin typeface="Calibri" panose="020F0502020204030204" pitchFamily="34" charset="0"/>
              </a:rPr>
              <a:t>Πιστοποίηση Προγραμμάτων Σπουδών</a:t>
            </a:r>
          </a:p>
          <a:p>
            <a:pPr marL="571500" indent="-571500">
              <a:spcBef>
                <a:spcPts val="1200"/>
              </a:spcBef>
              <a:buFont typeface="+mj-lt"/>
              <a:buAutoNum type="romanUcPeriod"/>
            </a:pPr>
            <a:r>
              <a:rPr lang="el-GR" dirty="0" smtClean="0">
                <a:solidFill>
                  <a:schemeClr val="tx2">
                    <a:lumMod val="50000"/>
                  </a:schemeClr>
                </a:solidFill>
                <a:latin typeface="Calibri" panose="020F0502020204030204" pitchFamily="34" charset="0"/>
              </a:rPr>
              <a:t>Διαδικασίες Πιστοποίησης: Οδικός Χάρτης</a:t>
            </a:r>
            <a:endParaRPr lang="el-GR" dirty="0">
              <a:solidFill>
                <a:schemeClr val="tx2">
                  <a:lumMod val="50000"/>
                </a:schemeClr>
              </a:solidFill>
              <a:latin typeface="Calibri" panose="020F0502020204030204" pitchFamily="34" charset="0"/>
            </a:endParaRPr>
          </a:p>
        </p:txBody>
      </p:sp>
    </p:spTree>
    <p:extLst>
      <p:ext uri="{BB962C8B-B14F-4D97-AF65-F5344CB8AC3E}">
        <p14:creationId xmlns:p14="http://schemas.microsoft.com/office/powerpoint/2010/main" val="2331551323"/>
      </p:ext>
    </p:extLst>
  </p:cSld>
  <p:clrMapOvr>
    <a:masterClrMapping/>
  </p:clrMapOvr>
  <p:transition spd="slow">
    <p:wip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08720"/>
            <a:ext cx="8784976" cy="73047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a:solidFill>
                  <a:srgbClr val="C00000"/>
                </a:solidFill>
                <a:latin typeface="Calibri" panose="020F0502020204030204" pitchFamily="34" charset="0"/>
                <a:ea typeface="+mn-ea"/>
                <a:cs typeface="+mn-cs"/>
              </a:rPr>
              <a:t>Εσωτερικά Συστήματα Διασφάλισης Ποιότητας </a:t>
            </a:r>
            <a:r>
              <a:rPr lang="el-GR" sz="2800" b="1" dirty="0" smtClean="0">
                <a:solidFill>
                  <a:srgbClr val="C00000"/>
                </a:solidFill>
                <a:latin typeface="Calibri" panose="020F0502020204030204" pitchFamily="34" charset="0"/>
                <a:ea typeface="+mn-ea"/>
                <a:cs typeface="+mn-cs"/>
              </a:rPr>
              <a:t>ΑΕΙ </a:t>
            </a:r>
            <a:r>
              <a:rPr lang="el-GR" sz="2800" dirty="0" smtClean="0">
                <a:solidFill>
                  <a:srgbClr val="C00000"/>
                </a:solidFill>
                <a:latin typeface="Calibri" panose="020F0502020204030204" pitchFamily="34" charset="0"/>
                <a:ea typeface="+mn-ea"/>
                <a:cs typeface="+mn-cs"/>
              </a:rPr>
              <a:t>(3/</a:t>
            </a:r>
            <a:r>
              <a:rPr lang="en-US" sz="2800" dirty="0" smtClean="0">
                <a:solidFill>
                  <a:srgbClr val="C00000"/>
                </a:solidFill>
                <a:latin typeface="Calibri" panose="020F0502020204030204" pitchFamily="34" charset="0"/>
                <a:ea typeface="+mn-ea"/>
                <a:cs typeface="+mn-cs"/>
              </a:rPr>
              <a:t>4</a:t>
            </a:r>
            <a:r>
              <a:rPr lang="el-GR" sz="2800" dirty="0" smtClean="0">
                <a:solidFill>
                  <a:srgbClr val="C00000"/>
                </a:solidFill>
                <a:latin typeface="Calibri" panose="020F0502020204030204" pitchFamily="34" charset="0"/>
                <a:ea typeface="+mn-ea"/>
                <a:cs typeface="+mn-cs"/>
              </a:rPr>
              <a:t>)</a:t>
            </a:r>
            <a:r>
              <a:rPr lang="en-US" sz="2800" dirty="0" smtClean="0">
                <a:solidFill>
                  <a:srgbClr val="C00000"/>
                </a:solidFill>
                <a:latin typeface="Calibri" panose="020F0502020204030204" pitchFamily="34" charset="0"/>
                <a:ea typeface="+mn-ea"/>
                <a:cs typeface="+mn-cs"/>
              </a:rPr>
              <a:t/>
            </a:r>
            <a:br>
              <a:rPr lang="en-US" sz="2800" dirty="0" smtClean="0">
                <a:solidFill>
                  <a:srgbClr val="C00000"/>
                </a:solidFill>
                <a:latin typeface="Calibri" panose="020F0502020204030204" pitchFamily="34" charset="0"/>
                <a:ea typeface="+mn-ea"/>
                <a:cs typeface="+mn-cs"/>
              </a:rPr>
            </a:br>
            <a:r>
              <a:rPr lang="en-US" sz="2800" dirty="0" smtClean="0">
                <a:solidFill>
                  <a:srgbClr val="C00000"/>
                </a:solidFill>
                <a:latin typeface="Calibri" panose="020F0502020204030204" pitchFamily="34" charset="0"/>
                <a:ea typeface="+mn-ea"/>
                <a:cs typeface="+mn-cs"/>
              </a:rPr>
              <a:t>European Standards and Guidelines (ESG)</a:t>
            </a:r>
            <a:r>
              <a:rPr lang="el-GR" sz="3600" dirty="0" smtClean="0">
                <a:latin typeface="Calibri" pitchFamily="34" charset="0"/>
              </a:rPr>
              <a:t/>
            </a:r>
            <a:br>
              <a:rPr lang="el-GR" sz="3600" dirty="0" smtClean="0">
                <a:latin typeface="Calibri" pitchFamily="34" charset="0"/>
              </a:rPr>
            </a:br>
            <a:endParaRPr lang="en-GB" sz="36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89756" y="1999233"/>
            <a:ext cx="8964488" cy="4454103"/>
          </a:xfrm>
        </p:spPr>
        <p:txBody>
          <a:bodyPr/>
          <a:lstStyle/>
          <a:p>
            <a:pPr marL="0" indent="0">
              <a:buNone/>
            </a:pPr>
            <a:r>
              <a:rPr lang="en-US" sz="1600" kern="1200" dirty="0" smtClean="0">
                <a:solidFill>
                  <a:srgbClr val="0070C0"/>
                </a:solidFill>
                <a:latin typeface="Arial" charset="0"/>
              </a:rPr>
              <a:t>1.4 </a:t>
            </a:r>
            <a:r>
              <a:rPr lang="en-US" sz="1600" kern="1200" dirty="0">
                <a:solidFill>
                  <a:srgbClr val="0070C0"/>
                </a:solidFill>
                <a:latin typeface="Arial" charset="0"/>
              </a:rPr>
              <a:t>Student admission, progression and completion</a:t>
            </a:r>
            <a:endParaRPr lang="el-GR" sz="1600" kern="1200" dirty="0">
              <a:solidFill>
                <a:srgbClr val="0070C0"/>
              </a:solidFill>
              <a:latin typeface="Arial" charset="0"/>
            </a:endParaRPr>
          </a:p>
          <a:p>
            <a:pPr marL="0" indent="0">
              <a:buNone/>
            </a:pPr>
            <a:r>
              <a:rPr lang="en-US" sz="1600" kern="1200" dirty="0" smtClean="0">
                <a:latin typeface="Cambria" panose="02040503050406030204" pitchFamily="18" charset="0"/>
              </a:rPr>
              <a:t>Institutions </a:t>
            </a:r>
            <a:r>
              <a:rPr lang="en-US" sz="1600" kern="1200" dirty="0">
                <a:latin typeface="Cambria" panose="02040503050406030204" pitchFamily="18" charset="0"/>
              </a:rPr>
              <a:t>should have pre‐defined, published and consistently applied regulations covering all phases of the student “life cycle”, e.g. student admission, assessment, recognition and certification.</a:t>
            </a:r>
            <a:endParaRPr lang="el-GR" sz="1600" kern="1200" dirty="0">
              <a:latin typeface="Cambria" panose="02040503050406030204" pitchFamily="18" charset="0"/>
            </a:endParaRPr>
          </a:p>
          <a:p>
            <a:pPr marL="0" indent="0">
              <a:buNone/>
            </a:pPr>
            <a:r>
              <a:rPr lang="en-US" sz="1600" kern="1200" dirty="0">
                <a:solidFill>
                  <a:srgbClr val="0070C0"/>
                </a:solidFill>
                <a:latin typeface="Arial" charset="0"/>
              </a:rPr>
              <a:t>1.5 Development of teaching staff</a:t>
            </a:r>
            <a:endParaRPr lang="el-GR" sz="1600" kern="1200" dirty="0">
              <a:solidFill>
                <a:srgbClr val="0070C0"/>
              </a:solidFill>
              <a:latin typeface="Arial" charset="0"/>
            </a:endParaRPr>
          </a:p>
          <a:p>
            <a:pPr marL="0" indent="0">
              <a:buNone/>
            </a:pPr>
            <a:r>
              <a:rPr lang="en-US" sz="1600" kern="1200" dirty="0" smtClean="0">
                <a:latin typeface="Cambria" panose="02040503050406030204" pitchFamily="18" charset="0"/>
              </a:rPr>
              <a:t>Institutions </a:t>
            </a:r>
            <a:r>
              <a:rPr lang="en-US" sz="1600" kern="1200" dirty="0">
                <a:latin typeface="Cambria" panose="02040503050406030204" pitchFamily="18" charset="0"/>
              </a:rPr>
              <a:t>should have fair and transparent processes for the recruitment and development of all staff that allow them to assure themselves of the competence of their teachers.</a:t>
            </a:r>
            <a:endParaRPr lang="el-GR" sz="1600" kern="1200" dirty="0">
              <a:latin typeface="Cambria" panose="02040503050406030204" pitchFamily="18" charset="0"/>
            </a:endParaRPr>
          </a:p>
          <a:p>
            <a:pPr marL="0" indent="0">
              <a:buNone/>
            </a:pPr>
            <a:r>
              <a:rPr lang="en-US" sz="1600" kern="1200" dirty="0">
                <a:solidFill>
                  <a:srgbClr val="0070C0"/>
                </a:solidFill>
                <a:latin typeface="Arial" charset="0"/>
              </a:rPr>
              <a:t>1.6 Learning resources and student support</a:t>
            </a:r>
            <a:endParaRPr lang="el-GR" sz="1600" kern="1200" dirty="0">
              <a:solidFill>
                <a:srgbClr val="0070C0"/>
              </a:solidFill>
              <a:latin typeface="Arial" charset="0"/>
            </a:endParaRPr>
          </a:p>
          <a:p>
            <a:pPr marL="0" indent="0">
              <a:buNone/>
            </a:pPr>
            <a:r>
              <a:rPr lang="en-US" sz="1600" kern="1200" dirty="0">
                <a:latin typeface="Cambria" panose="02040503050406030204" pitchFamily="18" charset="0"/>
              </a:rPr>
              <a:t>Institutions should ensure that learning and student support resources are adequate, readily accessible and appropriate.</a:t>
            </a:r>
            <a:endParaRPr lang="el-GR" sz="1600" kern="1200" dirty="0">
              <a:latin typeface="Cambria" panose="02040503050406030204" pitchFamily="18" charset="0"/>
            </a:endParaRPr>
          </a:p>
          <a:p>
            <a:pPr marL="0" indent="0">
              <a:buNone/>
            </a:pPr>
            <a:r>
              <a:rPr lang="en-US" sz="1600" kern="1200" dirty="0">
                <a:solidFill>
                  <a:srgbClr val="0070C0"/>
                </a:solidFill>
                <a:latin typeface="Arial" charset="0"/>
              </a:rPr>
              <a:t>1.7 Information </a:t>
            </a:r>
            <a:r>
              <a:rPr lang="en-US" sz="1600" kern="1200" dirty="0" smtClean="0">
                <a:solidFill>
                  <a:srgbClr val="0070C0"/>
                </a:solidFill>
                <a:latin typeface="Arial" charset="0"/>
              </a:rPr>
              <a:t>management / </a:t>
            </a:r>
            <a:r>
              <a:rPr lang="en-US" sz="1600" kern="1200" dirty="0">
                <a:solidFill>
                  <a:srgbClr val="0070C0"/>
                </a:solidFill>
                <a:latin typeface="Arial" charset="0"/>
              </a:rPr>
              <a:t>1.8 Public information</a:t>
            </a:r>
            <a:endParaRPr lang="el-GR" sz="1600" kern="1200" dirty="0">
              <a:solidFill>
                <a:srgbClr val="0070C0"/>
              </a:solidFill>
              <a:latin typeface="Arial" charset="0"/>
            </a:endParaRPr>
          </a:p>
          <a:p>
            <a:pPr marL="0" indent="0">
              <a:buNone/>
            </a:pPr>
            <a:r>
              <a:rPr lang="en-US" sz="1600" kern="1200" dirty="0">
                <a:latin typeface="Cambria" panose="02040503050406030204" pitchFamily="18" charset="0"/>
              </a:rPr>
              <a:t>Institutions should ensure that they collect, </a:t>
            </a:r>
            <a:r>
              <a:rPr lang="en-US" sz="1600" kern="1200" dirty="0" err="1">
                <a:latin typeface="Cambria" panose="02040503050406030204" pitchFamily="18" charset="0"/>
              </a:rPr>
              <a:t>analyse</a:t>
            </a:r>
            <a:r>
              <a:rPr lang="en-US" sz="1600" kern="1200" dirty="0">
                <a:latin typeface="Cambria" panose="02040503050406030204" pitchFamily="18" charset="0"/>
              </a:rPr>
              <a:t> and use relevant information for the effective management of their programmes and other activities. Institutions should publish information about their activities, including programmes, which is clear, accurate, objective, up‐to date and readily accessible.</a:t>
            </a:r>
            <a:endParaRPr lang="el-GR" sz="1600" kern="1200" dirty="0">
              <a:solidFill>
                <a:srgbClr val="0070C0"/>
              </a:solidFill>
              <a:latin typeface="Arial" charset="0"/>
            </a:endParaRPr>
          </a:p>
          <a:p>
            <a:pPr marL="0" indent="0">
              <a:buNone/>
            </a:pPr>
            <a:r>
              <a:rPr lang="en-US" sz="1600" kern="1200" dirty="0">
                <a:solidFill>
                  <a:srgbClr val="0070C0"/>
                </a:solidFill>
                <a:latin typeface="Arial" charset="0"/>
              </a:rPr>
              <a:t>1.9 On‐going monitoring and periodic review of </a:t>
            </a:r>
            <a:r>
              <a:rPr lang="en-US" sz="1600" kern="1200" dirty="0" smtClean="0">
                <a:solidFill>
                  <a:srgbClr val="0070C0"/>
                </a:solidFill>
                <a:latin typeface="Arial" charset="0"/>
              </a:rPr>
              <a:t>programmes</a:t>
            </a:r>
            <a:r>
              <a:rPr lang="en-GB" sz="1600" kern="1200" dirty="0" smtClean="0">
                <a:solidFill>
                  <a:srgbClr val="0070C0"/>
                </a:solidFill>
                <a:latin typeface="Arial" charset="0"/>
              </a:rPr>
              <a:t> / </a:t>
            </a:r>
            <a:r>
              <a:rPr lang="en-US" sz="1600" kern="1200" dirty="0">
                <a:latin typeface="Arial" charset="0"/>
              </a:rPr>
              <a:t>1.10 Cyclical external quality assurance</a:t>
            </a:r>
            <a:endParaRPr lang="el-GR" sz="1600" kern="1200" dirty="0">
              <a:latin typeface="Arial" charset="0"/>
            </a:endParaRPr>
          </a:p>
          <a:p>
            <a:pPr marL="0" indent="0">
              <a:buNone/>
            </a:pPr>
            <a:endParaRPr lang="el-GR" sz="1600" kern="1200" dirty="0">
              <a:solidFill>
                <a:srgbClr val="0070C0"/>
              </a:solidFill>
              <a:latin typeface="Arial" charset="0"/>
            </a:endParaRPr>
          </a:p>
          <a:p>
            <a:pPr marL="0" indent="0">
              <a:buNone/>
            </a:pPr>
            <a:endParaRPr lang="el-GR" sz="1600" kern="1200" dirty="0">
              <a:latin typeface="Cambria" panose="02040503050406030204" pitchFamily="18" charset="0"/>
            </a:endParaRPr>
          </a:p>
        </p:txBody>
      </p:sp>
    </p:spTree>
    <p:extLst>
      <p:ext uri="{BB962C8B-B14F-4D97-AF65-F5344CB8AC3E}">
        <p14:creationId xmlns:p14="http://schemas.microsoft.com/office/powerpoint/2010/main" val="1666894351"/>
      </p:ext>
    </p:extLst>
  </p:cSld>
  <p:clrMapOvr>
    <a:masterClrMapping/>
  </p:clrMapOvr>
  <p:transition spd="slow">
    <p:wip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5" name="Title 1"/>
          <p:cNvSpPr>
            <a:spLocks noGrp="1"/>
          </p:cNvSpPr>
          <p:nvPr>
            <p:ph type="title"/>
          </p:nvPr>
        </p:nvSpPr>
        <p:spPr bwMode="auto">
          <a:xfrm>
            <a:off x="683568" y="2193468"/>
            <a:ext cx="7992888" cy="863947"/>
          </a:xfrm>
          <a:noFill/>
          <a:ln>
            <a:miter lim="800000"/>
            <a:headEnd/>
            <a:tailEnd/>
          </a:ln>
        </p:spPr>
        <p:txBody>
          <a:bodyPr vert="horz" wrap="square" lIns="91440" tIns="45720" rIns="91440" bIns="45720" numCol="1" anchor="t" anchorCtr="0" compatLnSpc="1">
            <a:prstTxWarp prst="textNoShape">
              <a:avLst/>
            </a:prstTxWarp>
          </a:bodyPr>
          <a:lstStyle/>
          <a:p>
            <a:pPr marL="0" indent="0"/>
            <a:r>
              <a:rPr lang="el-GR" sz="2800" dirty="0" smtClean="0">
                <a:solidFill>
                  <a:srgbClr val="002060"/>
                </a:solidFill>
                <a:effectLst>
                  <a:outerShdw blurRad="38100" dist="38100" dir="2700000" algn="tl">
                    <a:srgbClr val="000000">
                      <a:alpha val="43137"/>
                    </a:srgbClr>
                  </a:outerShdw>
                </a:effectLst>
                <a:latin typeface="Cambria" panose="02040503050406030204" pitchFamily="18" charset="0"/>
              </a:rPr>
              <a:t>Συμπληρωματικό Υλικό</a:t>
            </a:r>
            <a:br>
              <a:rPr lang="el-GR" sz="2800" dirty="0" smtClean="0">
                <a:solidFill>
                  <a:srgbClr val="002060"/>
                </a:solidFill>
                <a:effectLst>
                  <a:outerShdw blurRad="38100" dist="38100" dir="2700000" algn="tl">
                    <a:srgbClr val="000000">
                      <a:alpha val="43137"/>
                    </a:srgbClr>
                  </a:outerShdw>
                </a:effectLst>
                <a:latin typeface="Cambria" panose="02040503050406030204" pitchFamily="18" charset="0"/>
              </a:rPr>
            </a:br>
            <a:r>
              <a:rPr lang="el-GR" sz="2800" dirty="0">
                <a:solidFill>
                  <a:srgbClr val="002060"/>
                </a:solidFill>
                <a:effectLst>
                  <a:outerShdw blurRad="38100" dist="38100" dir="2700000" algn="tl">
                    <a:srgbClr val="000000">
                      <a:alpha val="43137"/>
                    </a:srgbClr>
                  </a:outerShdw>
                </a:effectLst>
                <a:latin typeface="Cambria" panose="02040503050406030204" pitchFamily="18" charset="0"/>
              </a:rPr>
              <a:t/>
            </a:r>
            <a:br>
              <a:rPr lang="el-GR" sz="2800" dirty="0">
                <a:solidFill>
                  <a:srgbClr val="002060"/>
                </a:solidFill>
                <a:effectLst>
                  <a:outerShdw blurRad="38100" dist="38100" dir="2700000" algn="tl">
                    <a:srgbClr val="000000">
                      <a:alpha val="43137"/>
                    </a:srgbClr>
                  </a:outerShdw>
                </a:effectLst>
                <a:latin typeface="Cambria" panose="02040503050406030204" pitchFamily="18" charset="0"/>
              </a:rPr>
            </a:br>
            <a:r>
              <a:rPr lang="el-GR" sz="2800" dirty="0" smtClean="0">
                <a:solidFill>
                  <a:srgbClr val="002060"/>
                </a:solidFill>
                <a:effectLst>
                  <a:outerShdw blurRad="38100" dist="38100" dir="2700000" algn="tl">
                    <a:srgbClr val="000000">
                      <a:alpha val="43137"/>
                    </a:srgbClr>
                  </a:outerShdw>
                </a:effectLst>
                <a:latin typeface="Cambria" panose="02040503050406030204" pitchFamily="18" charset="0"/>
              </a:rPr>
              <a:t>Αρχές σχετικά με Μαθησιακά Αποτελέσματα</a:t>
            </a:r>
            <a:endParaRPr lang="en-US" sz="2800" dirty="0">
              <a:solidFill>
                <a:srgbClr val="002060"/>
              </a:solidFill>
              <a:effectLst>
                <a:outerShdw blurRad="38100" dist="38100" dir="2700000" algn="tl">
                  <a:srgbClr val="000000">
                    <a:alpha val="43137"/>
                  </a:srgbClr>
                </a:outerShdw>
              </a:effectLst>
              <a:latin typeface="Cambria" panose="02040503050406030204" pitchFamily="18" charset="0"/>
            </a:endParaRPr>
          </a:p>
        </p:txBody>
      </p:sp>
    </p:spTree>
    <p:extLst>
      <p:ext uri="{BB962C8B-B14F-4D97-AF65-F5344CB8AC3E}">
        <p14:creationId xmlns:p14="http://schemas.microsoft.com/office/powerpoint/2010/main" val="2338841799"/>
      </p:ext>
    </p:extLst>
  </p:cSld>
  <p:clrMapOvr>
    <a:masterClrMapping/>
  </p:clrMapOvr>
  <p:transition spd="slow">
    <p:wip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bwMode="auto">
          <a:xfrm>
            <a:off x="0" y="980727"/>
            <a:ext cx="9144000" cy="863947"/>
          </a:xfrm>
          <a:noFill/>
          <a:ln>
            <a:miter lim="800000"/>
            <a:headEnd/>
            <a:tailEnd/>
          </a:ln>
        </p:spPr>
        <p:txBody>
          <a:bodyPr vert="horz" wrap="square" lIns="91440" tIns="45720" rIns="91440" bIns="45720" numCol="1" anchor="t" anchorCtr="0" compatLnSpc="1">
            <a:prstTxWarp prst="textNoShape">
              <a:avLst/>
            </a:prstTxWarp>
          </a:bodyPr>
          <a:lstStyle/>
          <a:p>
            <a:r>
              <a:rPr lang="el-GR" sz="2800" b="1" kern="1200" dirty="0">
                <a:solidFill>
                  <a:srgbClr val="C00000"/>
                </a:solidFill>
                <a:latin typeface="Calibri" panose="020F0502020204030204" pitchFamily="34" charset="0"/>
                <a:ea typeface="+mn-ea"/>
                <a:cs typeface="+mn-cs"/>
              </a:rPr>
              <a:t>Αρχές σχετικά με τα μαθησιακά αποτελέσματα </a:t>
            </a:r>
            <a:r>
              <a:rPr lang="el-GR" sz="2800" b="1" kern="1200" dirty="0" smtClean="0">
                <a:solidFill>
                  <a:srgbClr val="C00000"/>
                </a:solidFill>
                <a:latin typeface="Calibri" panose="020F0502020204030204" pitchFamily="34" charset="0"/>
                <a:ea typeface="+mn-ea"/>
                <a:cs typeface="+mn-cs"/>
              </a:rPr>
              <a:t/>
            </a:r>
            <a:br>
              <a:rPr lang="el-GR" sz="2800" b="1" kern="1200" dirty="0" smtClean="0">
                <a:solidFill>
                  <a:srgbClr val="C00000"/>
                </a:solidFill>
                <a:latin typeface="Calibri" panose="020F0502020204030204" pitchFamily="34" charset="0"/>
                <a:ea typeface="+mn-ea"/>
                <a:cs typeface="+mn-cs"/>
              </a:rPr>
            </a:br>
            <a:r>
              <a:rPr lang="el-GR" sz="2800" b="1" kern="1200" dirty="0" smtClean="0">
                <a:solidFill>
                  <a:srgbClr val="C00000"/>
                </a:solidFill>
                <a:latin typeface="Calibri" panose="020F0502020204030204" pitchFamily="34" charset="0"/>
                <a:ea typeface="+mn-ea"/>
                <a:cs typeface="+mn-cs"/>
              </a:rPr>
              <a:t>και την </a:t>
            </a:r>
            <a:r>
              <a:rPr lang="el-GR" sz="2800" b="1" kern="1200" dirty="0">
                <a:solidFill>
                  <a:srgbClr val="C00000"/>
                </a:solidFill>
                <a:latin typeface="Calibri" panose="020F0502020204030204" pitchFamily="34" charset="0"/>
                <a:ea typeface="+mn-ea"/>
                <a:cs typeface="+mn-cs"/>
              </a:rPr>
              <a:t>πιστοποίηση τους:</a:t>
            </a:r>
            <a:endParaRPr lang="en-GB" sz="2800" b="1" kern="1200" dirty="0">
              <a:solidFill>
                <a:srgbClr val="C00000"/>
              </a:solidFill>
              <a:latin typeface="Calibri" panose="020F0502020204030204" pitchFamily="34" charset="0"/>
              <a:ea typeface="+mn-ea"/>
              <a:cs typeface="+mn-cs"/>
            </a:endParaRPr>
          </a:p>
        </p:txBody>
      </p:sp>
      <p:sp>
        <p:nvSpPr>
          <p:cNvPr id="43010" name="Content Placeholder 2"/>
          <p:cNvSpPr>
            <a:spLocks noGrp="1"/>
          </p:cNvSpPr>
          <p:nvPr>
            <p:ph idx="1"/>
          </p:nvPr>
        </p:nvSpPr>
        <p:spPr bwMode="auto">
          <a:xfrm>
            <a:off x="251520" y="1927225"/>
            <a:ext cx="8712968" cy="4525963"/>
          </a:xfrm>
          <a:noFill/>
          <a:ln>
            <a:miter lim="800000"/>
            <a:headEnd/>
            <a:tailEnd/>
          </a:ln>
        </p:spPr>
        <p:txBody>
          <a:bodyPr vert="horz" wrap="square" lIns="91440" tIns="45720" rIns="91440" bIns="45720" numCol="1" anchor="t" anchorCtr="0" compatLnSpc="1">
            <a:prstTxWarp prst="textNoShape">
              <a:avLst/>
            </a:prstTxWarp>
          </a:bodyPr>
          <a:lstStyle/>
          <a:p>
            <a:pPr marL="0" indent="0">
              <a:spcBef>
                <a:spcPts val="600"/>
              </a:spcBef>
              <a:buNone/>
            </a:pPr>
            <a:r>
              <a:rPr lang="el-GR" sz="1600" b="1" dirty="0" smtClean="0">
                <a:latin typeface="Calibri" pitchFamily="34" charset="0"/>
              </a:rPr>
              <a:t>1 </a:t>
            </a:r>
            <a:r>
              <a:rPr lang="el-GR" sz="1600" dirty="0" smtClean="0">
                <a:latin typeface="Calibri" pitchFamily="34" charset="0"/>
              </a:rPr>
              <a:t>: Ο οργανισμός πιστοποίησης θα πρέπει να λαμβάνει υπόψη τα </a:t>
            </a:r>
            <a:r>
              <a:rPr lang="el-GR" sz="1600" dirty="0" smtClean="0">
                <a:solidFill>
                  <a:schemeClr val="tx2"/>
                </a:solidFill>
                <a:latin typeface="Calibri" pitchFamily="34" charset="0"/>
              </a:rPr>
              <a:t>μαθησιακά αποτελέσματα </a:t>
            </a:r>
            <a:r>
              <a:rPr lang="el-GR" sz="1600" dirty="0" smtClean="0">
                <a:latin typeface="Calibri" pitchFamily="34" charset="0"/>
              </a:rPr>
              <a:t>στις αξιολογήσεις τους</a:t>
            </a:r>
            <a:endParaRPr lang="en-GB" sz="1600" dirty="0" smtClean="0">
              <a:latin typeface="Calibri" pitchFamily="34" charset="0"/>
            </a:endParaRPr>
          </a:p>
          <a:p>
            <a:pPr marL="0" indent="0">
              <a:spcBef>
                <a:spcPts val="600"/>
              </a:spcBef>
              <a:buNone/>
            </a:pPr>
            <a:r>
              <a:rPr lang="el-GR" sz="1600" b="1" dirty="0" smtClean="0">
                <a:latin typeface="Calibri" pitchFamily="34" charset="0"/>
              </a:rPr>
              <a:t>2</a:t>
            </a:r>
            <a:r>
              <a:rPr lang="el-GR" sz="1600" dirty="0" smtClean="0">
                <a:latin typeface="Calibri" pitchFamily="34" charset="0"/>
              </a:rPr>
              <a:t>:  ........αξιολογεί κατά πόσον τα μαθησιακά αποτελέσματα είναι σύμφωνα με το </a:t>
            </a:r>
            <a:r>
              <a:rPr lang="el-GR" sz="1600" dirty="0" smtClean="0">
                <a:solidFill>
                  <a:schemeClr val="tx2"/>
                </a:solidFill>
                <a:latin typeface="Calibri" pitchFamily="34" charset="0"/>
              </a:rPr>
              <a:t>Εθνικό Πλαίσιο Προσόντων του Ευρωπαϊκού Χώρου Τριτοβάθμιας Εκπαίδευσης </a:t>
            </a:r>
            <a:r>
              <a:rPr lang="el-GR" sz="1600" dirty="0" smtClean="0">
                <a:latin typeface="Calibri" pitchFamily="34" charset="0"/>
              </a:rPr>
              <a:t>.</a:t>
            </a:r>
            <a:endParaRPr lang="en-GB" sz="1600" dirty="0" smtClean="0">
              <a:latin typeface="Calibri" pitchFamily="34" charset="0"/>
            </a:endParaRPr>
          </a:p>
          <a:p>
            <a:pPr marL="0" indent="0">
              <a:spcBef>
                <a:spcPts val="600"/>
              </a:spcBef>
              <a:buNone/>
            </a:pPr>
            <a:r>
              <a:rPr lang="el-GR" sz="1600" b="1" dirty="0" smtClean="0">
                <a:latin typeface="Calibri" pitchFamily="34" charset="0"/>
              </a:rPr>
              <a:t>3 </a:t>
            </a:r>
            <a:r>
              <a:rPr lang="el-GR" sz="1600" dirty="0" smtClean="0">
                <a:latin typeface="Calibri" pitchFamily="34" charset="0"/>
              </a:rPr>
              <a:t>:  ......αξιολογεί κατά πόσον </a:t>
            </a:r>
            <a:r>
              <a:rPr lang="el-GR" sz="1600" dirty="0" smtClean="0">
                <a:solidFill>
                  <a:schemeClr val="tx2"/>
                </a:solidFill>
                <a:latin typeface="Calibri" pitchFamily="34" charset="0"/>
              </a:rPr>
              <a:t>ελήφθη υπόψη </a:t>
            </a:r>
            <a:r>
              <a:rPr lang="el-GR" sz="1600" dirty="0">
                <a:solidFill>
                  <a:schemeClr val="tx2"/>
                </a:solidFill>
                <a:latin typeface="Calibri" pitchFamily="34" charset="0"/>
              </a:rPr>
              <a:t>η</a:t>
            </a:r>
            <a:r>
              <a:rPr lang="el-GR" sz="1600" dirty="0" smtClean="0">
                <a:solidFill>
                  <a:schemeClr val="tx2"/>
                </a:solidFill>
                <a:latin typeface="Calibri" pitchFamily="34" charset="0"/>
              </a:rPr>
              <a:t> γνώμη επαγγελματιών </a:t>
            </a:r>
            <a:r>
              <a:rPr lang="el-GR" sz="1600" dirty="0" smtClean="0">
                <a:latin typeface="Calibri" pitchFamily="34" charset="0"/>
              </a:rPr>
              <a:t>κατά το σχεδιασμό ή την αναθεώρηση των προγραμμάτων σπουδών και των μαθησιακών αποτελεσμάτων .</a:t>
            </a:r>
            <a:endParaRPr lang="en-GB" sz="1600" dirty="0" smtClean="0">
              <a:latin typeface="Calibri" pitchFamily="34" charset="0"/>
            </a:endParaRPr>
          </a:p>
          <a:p>
            <a:pPr marL="0" indent="0">
              <a:spcBef>
                <a:spcPts val="600"/>
              </a:spcBef>
              <a:buNone/>
            </a:pPr>
            <a:r>
              <a:rPr lang="el-GR" sz="1600" b="1" dirty="0" smtClean="0">
                <a:latin typeface="Calibri" pitchFamily="34" charset="0"/>
              </a:rPr>
              <a:t>4 </a:t>
            </a:r>
            <a:r>
              <a:rPr lang="el-GR" sz="1600" dirty="0" smtClean="0">
                <a:latin typeface="Calibri" pitchFamily="34" charset="0"/>
              </a:rPr>
              <a:t>: ........ κατά </a:t>
            </a:r>
            <a:r>
              <a:rPr lang="el-GR" sz="1600" dirty="0" smtClean="0">
                <a:solidFill>
                  <a:schemeClr val="tx2"/>
                </a:solidFill>
                <a:latin typeface="Calibri" pitchFamily="34" charset="0"/>
              </a:rPr>
              <a:t>πόσον τα μαθησιακά αποτελέσματα και η αξιολόγησή τους </a:t>
            </a:r>
            <a:r>
              <a:rPr lang="el-GR" sz="1600" dirty="0" smtClean="0">
                <a:latin typeface="Calibri" pitchFamily="34" charset="0"/>
              </a:rPr>
              <a:t>από τα ιδρύματα τριτοβάθμιας εκπαίδευσης </a:t>
            </a:r>
            <a:r>
              <a:rPr lang="el-GR" sz="1600" dirty="0" smtClean="0">
                <a:solidFill>
                  <a:schemeClr val="tx2"/>
                </a:solidFill>
                <a:latin typeface="Calibri" pitchFamily="34" charset="0"/>
              </a:rPr>
              <a:t>είναι κατανοητά και κοινοποιημένα</a:t>
            </a:r>
            <a:r>
              <a:rPr lang="el-GR" sz="1600" dirty="0" smtClean="0">
                <a:latin typeface="Calibri" pitchFamily="34" charset="0"/>
              </a:rPr>
              <a:t>.</a:t>
            </a:r>
            <a:endParaRPr lang="en-GB" sz="1600" dirty="0" smtClean="0">
              <a:latin typeface="Calibri" pitchFamily="34" charset="0"/>
            </a:endParaRPr>
          </a:p>
          <a:p>
            <a:pPr marL="0" indent="0">
              <a:spcBef>
                <a:spcPts val="600"/>
              </a:spcBef>
              <a:buNone/>
            </a:pPr>
            <a:r>
              <a:rPr lang="el-GR" sz="1600" b="1" dirty="0" smtClean="0">
                <a:latin typeface="Calibri" pitchFamily="34" charset="0"/>
              </a:rPr>
              <a:t>5 </a:t>
            </a:r>
            <a:r>
              <a:rPr lang="el-GR" sz="1600" dirty="0" smtClean="0">
                <a:latin typeface="Calibri" pitchFamily="34" charset="0"/>
              </a:rPr>
              <a:t>: .........κατά πόσον ο σχεδιασμός προγραμμάτων σπουδών και το περιεχόμενο τους </a:t>
            </a:r>
            <a:r>
              <a:rPr lang="el-GR" sz="1600" dirty="0" smtClean="0">
                <a:solidFill>
                  <a:schemeClr val="tx2"/>
                </a:solidFill>
                <a:latin typeface="Calibri" pitchFamily="34" charset="0"/>
              </a:rPr>
              <a:t>επιτρέπουν στους φοιτητές να επιτύχουν το επιδιωκόμενο αποτέλεσμα </a:t>
            </a:r>
            <a:r>
              <a:rPr lang="el-GR" sz="1600" dirty="0" smtClean="0">
                <a:latin typeface="Calibri" pitchFamily="34" charset="0"/>
              </a:rPr>
              <a:t>(ΕΑ) και εάν τα ιδρύματα τριτοβάθμιας εκπαίδευσης επιβάλλουν τις κατάλληλες διαδικασίες για την αξιολόγηση εκείνων που προορίζονται για το ΕΑ .</a:t>
            </a:r>
            <a:endParaRPr lang="en-GB" sz="1600" dirty="0" smtClean="0">
              <a:latin typeface="Calibri" pitchFamily="34" charset="0"/>
            </a:endParaRPr>
          </a:p>
          <a:p>
            <a:pPr marL="0" indent="0">
              <a:spcBef>
                <a:spcPts val="600"/>
              </a:spcBef>
              <a:buNone/>
            </a:pPr>
            <a:r>
              <a:rPr lang="el-GR" sz="1600" b="1" dirty="0" smtClean="0">
                <a:latin typeface="Calibri" pitchFamily="34" charset="0"/>
              </a:rPr>
              <a:t>6 </a:t>
            </a:r>
            <a:r>
              <a:rPr lang="el-GR" sz="1600" dirty="0" smtClean="0">
                <a:latin typeface="Calibri" pitchFamily="34" charset="0"/>
              </a:rPr>
              <a:t>: Σε περίπτωση </a:t>
            </a:r>
            <a:r>
              <a:rPr lang="el-GR" sz="1600" dirty="0">
                <a:latin typeface="Calibri" pitchFamily="34" charset="0"/>
              </a:rPr>
              <a:t>πιστοποίησης </a:t>
            </a:r>
            <a:r>
              <a:rPr lang="el-GR" sz="1600" dirty="0" smtClean="0">
                <a:latin typeface="Calibri" pitchFamily="34" charset="0"/>
              </a:rPr>
              <a:t>του προγράμματος , </a:t>
            </a:r>
            <a:r>
              <a:rPr lang="el-GR" sz="1600" dirty="0">
                <a:latin typeface="Calibri" pitchFamily="34" charset="0"/>
              </a:rPr>
              <a:t>ο </a:t>
            </a:r>
            <a:r>
              <a:rPr lang="el-GR" sz="1600" dirty="0" smtClean="0">
                <a:latin typeface="Calibri" pitchFamily="34" charset="0"/>
              </a:rPr>
              <a:t> </a:t>
            </a:r>
            <a:r>
              <a:rPr lang="el-GR" sz="1600" dirty="0">
                <a:latin typeface="Calibri" pitchFamily="34" charset="0"/>
              </a:rPr>
              <a:t>οργανισμός πιστοποίησης πρέπει</a:t>
            </a:r>
            <a:r>
              <a:rPr lang="el-GR" sz="1600" dirty="0" smtClean="0">
                <a:solidFill>
                  <a:schemeClr val="tx2"/>
                </a:solidFill>
                <a:latin typeface="Calibri" pitchFamily="34" charset="0"/>
              </a:rPr>
              <a:t> να αναφέρει ρητά στις εκθέσεις του τα μαθησιακά αποτελέσματα στα οποία στοχεύουν τα προγράμματα</a:t>
            </a:r>
            <a:r>
              <a:rPr lang="el-GR" sz="1600" dirty="0" smtClean="0">
                <a:latin typeface="Calibri" pitchFamily="34" charset="0"/>
              </a:rPr>
              <a:t>.</a:t>
            </a:r>
            <a:endParaRPr lang="en-GB" sz="1600" dirty="0" smtClean="0">
              <a:latin typeface="Calibri" pitchFamily="34" charset="0"/>
            </a:endParaRPr>
          </a:p>
          <a:p>
            <a:pPr marL="0" indent="0">
              <a:spcBef>
                <a:spcPts val="600"/>
              </a:spcBef>
              <a:buNone/>
            </a:pPr>
            <a:r>
              <a:rPr lang="el-GR" sz="1600" b="1" dirty="0" smtClean="0">
                <a:latin typeface="Calibri" pitchFamily="34" charset="0"/>
              </a:rPr>
              <a:t>7 </a:t>
            </a:r>
            <a:r>
              <a:rPr lang="el-GR" sz="1600" dirty="0" smtClean="0">
                <a:latin typeface="Calibri" pitchFamily="34" charset="0"/>
              </a:rPr>
              <a:t>: Σε περίπτωση </a:t>
            </a:r>
            <a:r>
              <a:rPr lang="el-GR" sz="1600" dirty="0">
                <a:latin typeface="Calibri" pitchFamily="34" charset="0"/>
              </a:rPr>
              <a:t>πιστοποίησης </a:t>
            </a:r>
            <a:r>
              <a:rPr lang="el-GR" sz="1600" dirty="0" smtClean="0">
                <a:latin typeface="Calibri" pitchFamily="34" charset="0"/>
              </a:rPr>
              <a:t>των ιδρυμάτων πρέπει να ελέγχονται οι διατάξεις του οργάνου </a:t>
            </a:r>
            <a:r>
              <a:rPr lang="el-GR" sz="1600" dirty="0" smtClean="0">
                <a:solidFill>
                  <a:schemeClr val="tx2"/>
                </a:solidFill>
                <a:latin typeface="Calibri" pitchFamily="34" charset="0"/>
              </a:rPr>
              <a:t>σχετικά με την εφαρμογή και την αξιολόγηση των μαθησιακών αποτελεσμάτων </a:t>
            </a:r>
            <a:r>
              <a:rPr lang="el-GR" sz="1600" dirty="0" smtClean="0">
                <a:latin typeface="Calibri" pitchFamily="34" charset="0"/>
              </a:rPr>
              <a:t>.</a:t>
            </a:r>
            <a:endParaRPr lang="en-GB" sz="1600" dirty="0" smtClean="0">
              <a:latin typeface="Calibri" pitchFamily="34" charset="0"/>
            </a:endParaRPr>
          </a:p>
        </p:txBody>
      </p:sp>
      <p:sp>
        <p:nvSpPr>
          <p:cNvPr id="4301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Tree>
    <p:extLst>
      <p:ext uri="{BB962C8B-B14F-4D97-AF65-F5344CB8AC3E}">
        <p14:creationId xmlns:p14="http://schemas.microsoft.com/office/powerpoint/2010/main" val="1148904818"/>
      </p:ext>
    </p:extLst>
  </p:cSld>
  <p:clrMapOvr>
    <a:masterClrMapping/>
  </p:clrMapOvr>
  <p:transition spd="slow">
    <p:wip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xtBox 1"/>
          <p:cNvSpPr txBox="1">
            <a:spLocks noChangeArrowheads="1"/>
          </p:cNvSpPr>
          <p:nvPr/>
        </p:nvSpPr>
        <p:spPr bwMode="auto">
          <a:xfrm>
            <a:off x="179388" y="1844675"/>
            <a:ext cx="8496300" cy="4478149"/>
          </a:xfrm>
          <a:prstGeom prst="rect">
            <a:avLst/>
          </a:prstGeom>
          <a:noFill/>
          <a:ln w="9525">
            <a:noFill/>
            <a:miter lim="800000"/>
            <a:headEnd/>
            <a:tailEnd/>
          </a:ln>
        </p:spPr>
        <p:txBody>
          <a:bodyPr>
            <a:spAutoFit/>
          </a:bodyPr>
          <a:lstStyle/>
          <a:p>
            <a:r>
              <a:rPr lang="el-GR" dirty="0">
                <a:latin typeface="Calibri" panose="020F0502020204030204" pitchFamily="34" charset="0"/>
              </a:rPr>
              <a:t>Σε </a:t>
            </a:r>
            <a:r>
              <a:rPr lang="el-GR" dirty="0">
                <a:solidFill>
                  <a:schemeClr val="tx2"/>
                </a:solidFill>
                <a:latin typeface="Calibri" panose="020F0502020204030204" pitchFamily="34" charset="0"/>
              </a:rPr>
              <a:t>γνώσεις, δεξιότητες και ικανότητες </a:t>
            </a:r>
            <a:r>
              <a:rPr lang="el-GR" dirty="0">
                <a:latin typeface="Calibri" panose="020F0502020204030204" pitchFamily="34" charset="0"/>
              </a:rPr>
              <a:t>βοηθά στη σαφή δόμηση περιγραφικών δεικτών και στην ευκολότερη κατηγοριοποίηση των επιπέδων προσόντων. </a:t>
            </a:r>
          </a:p>
          <a:p>
            <a:pPr>
              <a:spcBef>
                <a:spcPts val="600"/>
              </a:spcBef>
            </a:pPr>
            <a:r>
              <a:rPr lang="el-GR" baseline="30000" dirty="0">
                <a:latin typeface="Calibri" panose="020F0502020204030204" pitchFamily="34" charset="0"/>
              </a:rPr>
              <a:t>5 </a:t>
            </a:r>
            <a:r>
              <a:rPr lang="el-GR" dirty="0">
                <a:latin typeface="Calibri" panose="020F0502020204030204" pitchFamily="34" charset="0"/>
              </a:rPr>
              <a:t>Με τον όρο </a:t>
            </a:r>
            <a:r>
              <a:rPr lang="el-GR" b="1" dirty="0">
                <a:solidFill>
                  <a:schemeClr val="tx2"/>
                </a:solidFill>
                <a:latin typeface="Calibri" panose="020F0502020204030204" pitchFamily="34" charset="0"/>
              </a:rPr>
              <a:t>«γνώσεις» </a:t>
            </a:r>
            <a:r>
              <a:rPr lang="el-GR" dirty="0">
                <a:latin typeface="Calibri" panose="020F0502020204030204" pitchFamily="34" charset="0"/>
              </a:rPr>
              <a:t>νοείται το αποτέλεσμα της αφομοίωσης πληροφοριών μέσω της μάθησης. Οι γνώσεις είναι το σώμα θετικών στοιχείων, αρχών, θεωριών και πρακτικών που σχετίζεται με ένα πεδίο σπουδής ή εργασίας. Οι γνώσεις χαρακτηρίζονται ως </a:t>
            </a:r>
            <a:r>
              <a:rPr lang="el-GR" b="1" dirty="0">
                <a:solidFill>
                  <a:schemeClr val="tx2"/>
                </a:solidFill>
                <a:latin typeface="Calibri" panose="020F0502020204030204" pitchFamily="34" charset="0"/>
              </a:rPr>
              <a:t>θεωρητικές ή/ και αντικειμενικές.</a:t>
            </a:r>
            <a:endParaRPr lang="en-GB" b="1" dirty="0">
              <a:solidFill>
                <a:schemeClr val="tx2"/>
              </a:solidFill>
              <a:latin typeface="Calibri" panose="020F0502020204030204" pitchFamily="34" charset="0"/>
            </a:endParaRPr>
          </a:p>
          <a:p>
            <a:pPr>
              <a:spcBef>
                <a:spcPts val="600"/>
              </a:spcBef>
            </a:pPr>
            <a:r>
              <a:rPr lang="el-GR" baseline="30000" dirty="0">
                <a:latin typeface="Calibri" panose="020F0502020204030204" pitchFamily="34" charset="0"/>
              </a:rPr>
              <a:t>6 </a:t>
            </a:r>
            <a:r>
              <a:rPr lang="el-GR" dirty="0">
                <a:latin typeface="Calibri" panose="020F0502020204030204" pitchFamily="34" charset="0"/>
              </a:rPr>
              <a:t>Με τον όρο </a:t>
            </a:r>
            <a:r>
              <a:rPr lang="el-GR" dirty="0">
                <a:solidFill>
                  <a:srgbClr val="FF0000"/>
                </a:solidFill>
                <a:latin typeface="Calibri" panose="020F0502020204030204" pitchFamily="34" charset="0"/>
              </a:rPr>
              <a:t>«δεξιότητες» </a:t>
            </a:r>
            <a:r>
              <a:rPr lang="el-GR" dirty="0">
                <a:latin typeface="Calibri" panose="020F0502020204030204" pitchFamily="34" charset="0"/>
              </a:rPr>
              <a:t>νοείται η ικανότητα εφαρμογής γνώσεων και αξιοποίησης τεχνογνωσίας για την εκπλήρωση εργασιών και την επίλυση προβλημάτων. Οι δεξιότητες περιγράφονται ως </a:t>
            </a:r>
            <a:r>
              <a:rPr lang="el-GR" dirty="0">
                <a:solidFill>
                  <a:srgbClr val="FF0000"/>
                </a:solidFill>
                <a:latin typeface="Calibri" panose="020F0502020204030204" pitchFamily="34" charset="0"/>
              </a:rPr>
              <a:t>νοητικές</a:t>
            </a:r>
            <a:r>
              <a:rPr lang="el-GR" dirty="0">
                <a:latin typeface="Calibri" panose="020F0502020204030204" pitchFamily="34" charset="0"/>
              </a:rPr>
              <a:t> (χρήση λογικής, διαισθητικής και δημιουργικής σκέψης) και </a:t>
            </a:r>
            <a:r>
              <a:rPr lang="el-GR" dirty="0">
                <a:solidFill>
                  <a:srgbClr val="FF0000"/>
                </a:solidFill>
                <a:latin typeface="Calibri" panose="020F0502020204030204" pitchFamily="34" charset="0"/>
              </a:rPr>
              <a:t>πρακτικές</a:t>
            </a:r>
            <a:r>
              <a:rPr lang="el-GR" dirty="0">
                <a:latin typeface="Calibri" panose="020F0502020204030204" pitchFamily="34" charset="0"/>
              </a:rPr>
              <a:t> (αφορούν τη </a:t>
            </a:r>
            <a:r>
              <a:rPr lang="el-GR" dirty="0" err="1" smtClean="0">
                <a:latin typeface="Calibri" panose="020F0502020204030204" pitchFamily="34" charset="0"/>
              </a:rPr>
              <a:t>χειρονακτική</a:t>
            </a:r>
            <a:r>
              <a:rPr lang="el-GR" dirty="0" smtClean="0">
                <a:latin typeface="Calibri" panose="020F0502020204030204" pitchFamily="34" charset="0"/>
              </a:rPr>
              <a:t> </a:t>
            </a:r>
            <a:r>
              <a:rPr lang="el-GR" dirty="0">
                <a:latin typeface="Calibri" panose="020F0502020204030204" pitchFamily="34" charset="0"/>
              </a:rPr>
              <a:t>επιδεξιότητα και τη χρήση μεθόδων, υλικών, εργαλείων και οργάνων)</a:t>
            </a:r>
            <a:endParaRPr lang="en-GB" dirty="0">
              <a:latin typeface="Calibri" panose="020F0502020204030204" pitchFamily="34" charset="0"/>
            </a:endParaRPr>
          </a:p>
          <a:p>
            <a:pPr>
              <a:spcBef>
                <a:spcPts val="600"/>
              </a:spcBef>
            </a:pPr>
            <a:r>
              <a:rPr lang="el-GR" baseline="30000" dirty="0">
                <a:latin typeface="Calibri" panose="020F0502020204030204" pitchFamily="34" charset="0"/>
              </a:rPr>
              <a:t>7 </a:t>
            </a:r>
            <a:r>
              <a:rPr lang="el-GR" dirty="0">
                <a:latin typeface="Calibri" panose="020F0502020204030204" pitchFamily="34" charset="0"/>
              </a:rPr>
              <a:t>Με τον όρο </a:t>
            </a:r>
            <a:r>
              <a:rPr lang="el-GR" b="1" dirty="0">
                <a:solidFill>
                  <a:srgbClr val="008000"/>
                </a:solidFill>
                <a:latin typeface="Calibri" panose="020F0502020204030204" pitchFamily="34" charset="0"/>
              </a:rPr>
              <a:t>«ικανότητες» </a:t>
            </a:r>
            <a:r>
              <a:rPr lang="el-GR" dirty="0">
                <a:latin typeface="Calibri" panose="020F0502020204030204" pitchFamily="34" charset="0"/>
              </a:rPr>
              <a:t>νοείται η αποδεδειγμένη επάρκεια στη χρήση γνώσεων, δεξιοτήτων και προσωπικών, κοινωνικών ή/και μεθοδολογικών δυνατοτήτων σε περιστάσεις εργασίας ή σπουδών και στην επαγγελματική ή/ και προσωπική ανέλιξη. Η περιγραφή ως προς τις «ικανότητες» αφορά </a:t>
            </a:r>
            <a:r>
              <a:rPr lang="el-GR" b="1" dirty="0">
                <a:solidFill>
                  <a:srgbClr val="008000"/>
                </a:solidFill>
                <a:latin typeface="Calibri" panose="020F0502020204030204" pitchFamily="34" charset="0"/>
              </a:rPr>
              <a:t>την υπευθυνότητα και την αυτονομία.</a:t>
            </a:r>
            <a:endParaRPr lang="en-GB" dirty="0">
              <a:latin typeface="Calibri" panose="020F0502020204030204" pitchFamily="34" charset="0"/>
            </a:endParaRPr>
          </a:p>
        </p:txBody>
      </p:sp>
      <p:sp>
        <p:nvSpPr>
          <p:cNvPr id="39938" name="TextBox 2"/>
          <p:cNvSpPr txBox="1">
            <a:spLocks noChangeArrowheads="1"/>
          </p:cNvSpPr>
          <p:nvPr/>
        </p:nvSpPr>
        <p:spPr bwMode="auto">
          <a:xfrm>
            <a:off x="-127000" y="1223730"/>
            <a:ext cx="9109075" cy="523220"/>
          </a:xfrm>
          <a:prstGeom prst="rect">
            <a:avLst/>
          </a:prstGeom>
          <a:noFill/>
          <a:ln w="9525">
            <a:noFill/>
            <a:miter lim="800000"/>
            <a:headEnd/>
            <a:tailEnd/>
          </a:ln>
        </p:spPr>
        <p:txBody>
          <a:bodyPr>
            <a:spAutoFit/>
          </a:bodyPr>
          <a:lstStyle/>
          <a:p>
            <a:pPr algn="ctr"/>
            <a:r>
              <a:rPr lang="el-GR" sz="2800" b="1" dirty="0">
                <a:solidFill>
                  <a:srgbClr val="C00000"/>
                </a:solidFill>
                <a:latin typeface="Calibri" panose="020F0502020204030204" pitchFamily="34" charset="0"/>
                <a:cs typeface="+mn-cs"/>
              </a:rPr>
              <a:t>Η διαφοροποίηση των μαθησιακών αποτελεσμάτων</a:t>
            </a:r>
            <a:endParaRPr lang="en-GB" sz="2800" b="1" dirty="0">
              <a:solidFill>
                <a:srgbClr val="C00000"/>
              </a:solidFill>
              <a:latin typeface="Calibri" panose="020F0502020204030204" pitchFamily="34" charset="0"/>
              <a:cs typeface="+mn-cs"/>
            </a:endParaRPr>
          </a:p>
        </p:txBody>
      </p:sp>
      <p:sp>
        <p:nvSpPr>
          <p:cNvPr id="39939"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Tree>
    <p:extLst>
      <p:ext uri="{BB962C8B-B14F-4D97-AF65-F5344CB8AC3E}">
        <p14:creationId xmlns:p14="http://schemas.microsoft.com/office/powerpoint/2010/main" val="258328483"/>
      </p:ext>
    </p:extLst>
  </p:cSld>
  <p:clrMapOvr>
    <a:masterClrMapping/>
  </p:clrMapOvr>
  <p:transition spd="slow">
    <p:wip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5" name="Title 1"/>
          <p:cNvSpPr>
            <a:spLocks noGrp="1"/>
          </p:cNvSpPr>
          <p:nvPr>
            <p:ph type="title"/>
          </p:nvPr>
        </p:nvSpPr>
        <p:spPr bwMode="auto">
          <a:xfrm>
            <a:off x="683568" y="2193468"/>
            <a:ext cx="7992888" cy="863947"/>
          </a:xfrm>
          <a:noFill/>
          <a:ln>
            <a:miter lim="800000"/>
            <a:headEnd/>
            <a:tailEnd/>
          </a:ln>
        </p:spPr>
        <p:txBody>
          <a:bodyPr vert="horz" wrap="square" lIns="91440" tIns="45720" rIns="91440" bIns="45720" numCol="1" anchor="t" anchorCtr="0" compatLnSpc="1">
            <a:prstTxWarp prst="textNoShape">
              <a:avLst/>
            </a:prstTxWarp>
          </a:bodyPr>
          <a:lstStyle/>
          <a:p>
            <a:pPr marL="0" indent="0"/>
            <a:r>
              <a:rPr lang="el-GR" sz="2800" dirty="0" smtClean="0">
                <a:solidFill>
                  <a:srgbClr val="002060"/>
                </a:solidFill>
                <a:effectLst>
                  <a:outerShdw blurRad="38100" dist="38100" dir="2700000" algn="tl">
                    <a:srgbClr val="000000">
                      <a:alpha val="43137"/>
                    </a:srgbClr>
                  </a:outerShdw>
                </a:effectLst>
                <a:latin typeface="Cambria" panose="02040503050406030204" pitchFamily="18" charset="0"/>
              </a:rPr>
              <a:t>Συμπληρωματικό Υλικό</a:t>
            </a:r>
            <a:br>
              <a:rPr lang="el-GR" sz="2800" dirty="0" smtClean="0">
                <a:solidFill>
                  <a:srgbClr val="002060"/>
                </a:solidFill>
                <a:effectLst>
                  <a:outerShdw blurRad="38100" dist="38100" dir="2700000" algn="tl">
                    <a:srgbClr val="000000">
                      <a:alpha val="43137"/>
                    </a:srgbClr>
                  </a:outerShdw>
                </a:effectLst>
                <a:latin typeface="Cambria" panose="02040503050406030204" pitchFamily="18" charset="0"/>
              </a:rPr>
            </a:br>
            <a:r>
              <a:rPr lang="el-GR" sz="2800" dirty="0">
                <a:solidFill>
                  <a:srgbClr val="002060"/>
                </a:solidFill>
                <a:effectLst>
                  <a:outerShdw blurRad="38100" dist="38100" dir="2700000" algn="tl">
                    <a:srgbClr val="000000">
                      <a:alpha val="43137"/>
                    </a:srgbClr>
                  </a:outerShdw>
                </a:effectLst>
                <a:latin typeface="Cambria" panose="02040503050406030204" pitchFamily="18" charset="0"/>
              </a:rPr>
              <a:t/>
            </a:r>
            <a:br>
              <a:rPr lang="el-GR" sz="2800" dirty="0">
                <a:solidFill>
                  <a:srgbClr val="002060"/>
                </a:solidFill>
                <a:effectLst>
                  <a:outerShdw blurRad="38100" dist="38100" dir="2700000" algn="tl">
                    <a:srgbClr val="000000">
                      <a:alpha val="43137"/>
                    </a:srgbClr>
                  </a:outerShdw>
                </a:effectLst>
                <a:latin typeface="Cambria" panose="02040503050406030204" pitchFamily="18" charset="0"/>
              </a:rPr>
            </a:br>
            <a:r>
              <a:rPr lang="el-GR" sz="2800" dirty="0" smtClean="0">
                <a:solidFill>
                  <a:srgbClr val="002060"/>
                </a:solidFill>
                <a:effectLst>
                  <a:outerShdw blurRad="38100" dist="38100" dir="2700000" algn="tl">
                    <a:srgbClr val="000000">
                      <a:alpha val="43137"/>
                    </a:srgbClr>
                  </a:outerShdw>
                </a:effectLst>
                <a:latin typeface="Cambria" panose="02040503050406030204" pitchFamily="18" charset="0"/>
              </a:rPr>
              <a:t>Εξειδίκευση Γενικών Κριτηρίων Πιστοποίησης</a:t>
            </a:r>
            <a:endParaRPr lang="en-US" sz="2800" dirty="0">
              <a:solidFill>
                <a:srgbClr val="002060"/>
              </a:solidFill>
              <a:effectLst>
                <a:outerShdw blurRad="38100" dist="38100" dir="2700000" algn="tl">
                  <a:srgbClr val="000000">
                    <a:alpha val="43137"/>
                  </a:srgbClr>
                </a:outerShdw>
              </a:effectLst>
              <a:latin typeface="Cambria" panose="02040503050406030204" pitchFamily="18" charset="0"/>
            </a:endParaRPr>
          </a:p>
        </p:txBody>
      </p:sp>
    </p:spTree>
    <p:extLst>
      <p:ext uri="{BB962C8B-B14F-4D97-AF65-F5344CB8AC3E}">
        <p14:creationId xmlns:p14="http://schemas.microsoft.com/office/powerpoint/2010/main" val="2338841799"/>
      </p:ext>
    </p:extLst>
  </p:cSld>
  <p:clrMapOvr>
    <a:masterClrMapping/>
  </p:clrMapOvr>
  <p:transition spd="slow">
    <p:wip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Εξειδίκευση Γενικών Κριτηρίων Πιστοποίησης</a:t>
            </a:r>
            <a:r>
              <a:rPr lang="el-GR" sz="2800" b="1" dirty="0">
                <a:solidFill>
                  <a:srgbClr val="C00000"/>
                </a:solidFill>
                <a:latin typeface="Calibri" panose="020F0502020204030204" pitchFamily="34" charset="0"/>
              </a:rPr>
              <a:t> </a:t>
            </a:r>
            <a:r>
              <a:rPr lang="en-US" sz="2800" dirty="0" smtClean="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2α</a:t>
            </a:r>
            <a:r>
              <a:rPr lang="en-US" sz="2800" dirty="0" smtClean="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2</a:t>
            </a:r>
            <a:r>
              <a:rPr lang="en-US" sz="2800" dirty="0" smtClean="0">
                <a:solidFill>
                  <a:srgbClr val="C00000"/>
                </a:solidFill>
                <a:latin typeface="Calibri" panose="020F0502020204030204" pitchFamily="34" charset="0"/>
              </a:rPr>
              <a:t>)</a:t>
            </a:r>
            <a:r>
              <a:rPr lang="el-GR" sz="2800" dirty="0">
                <a:solidFill>
                  <a:srgbClr val="C00000"/>
                </a:solidFill>
                <a:latin typeface="Calibri" panose="020F0502020204030204" pitchFamily="34" charset="0"/>
              </a:rPr>
              <a:t/>
            </a:r>
            <a:br>
              <a:rPr lang="el-GR" sz="2800" dirty="0">
                <a:solidFill>
                  <a:srgbClr val="C00000"/>
                </a:solidFill>
                <a:latin typeface="Calibri" panose="020F0502020204030204" pitchFamily="34" charset="0"/>
              </a:rPr>
            </a:br>
            <a:r>
              <a:rPr lang="el-GR" sz="2000" dirty="0" smtClean="0">
                <a:solidFill>
                  <a:srgbClr val="002060"/>
                </a:solidFill>
                <a:latin typeface="Calibri" panose="020F0502020204030204" pitchFamily="34" charset="0"/>
              </a:rPr>
              <a:t>Άρθρο </a:t>
            </a:r>
            <a:r>
              <a:rPr lang="el-GR" sz="2000" dirty="0">
                <a:solidFill>
                  <a:srgbClr val="002060"/>
                </a:solidFill>
                <a:latin typeface="Calibri" panose="020F0502020204030204" pitchFamily="34" charset="0"/>
              </a:rPr>
              <a:t>72 “Κριτήρια Πιστοποίησης” του </a:t>
            </a:r>
            <a:r>
              <a:rPr lang="el-GR" sz="2000" dirty="0" smtClean="0">
                <a:solidFill>
                  <a:srgbClr val="002060"/>
                </a:solidFill>
                <a:latin typeface="Calibri" panose="020F0502020204030204" pitchFamily="34" charset="0"/>
              </a:rPr>
              <a:t>Ν.4009/11</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964488" cy="4454103"/>
          </a:xfrm>
        </p:spPr>
        <p:txBody>
          <a:bodyPr/>
          <a:lstStyle/>
          <a:p>
            <a:pPr marL="263525" indent="-263525">
              <a:buNone/>
            </a:pPr>
            <a:r>
              <a:rPr lang="el-GR" sz="2000" b="1" dirty="0">
                <a:latin typeface="Calibri" panose="020F0502020204030204" pitchFamily="34" charset="0"/>
              </a:rPr>
              <a:t>α) </a:t>
            </a:r>
            <a:r>
              <a:rPr lang="el-GR" sz="2000" b="1" dirty="0" smtClean="0">
                <a:latin typeface="Calibri" panose="020F0502020204030204" pitchFamily="34" charset="0"/>
              </a:rPr>
              <a:t>Ακαδημαϊκή </a:t>
            </a:r>
            <a:r>
              <a:rPr lang="el-GR" sz="2000" b="1" dirty="0">
                <a:latin typeface="Calibri" panose="020F0502020204030204" pitchFamily="34" charset="0"/>
              </a:rPr>
              <a:t>φυσιογνωμία και </a:t>
            </a:r>
            <a:r>
              <a:rPr lang="el-GR" sz="2000" b="1" dirty="0" smtClean="0">
                <a:latin typeface="Calibri" panose="020F0502020204030204" pitchFamily="34" charset="0"/>
              </a:rPr>
              <a:t>προσανατολισμός </a:t>
            </a:r>
            <a:r>
              <a:rPr lang="el-GR" sz="2000" b="1" dirty="0">
                <a:latin typeface="Calibri" panose="020F0502020204030204" pitchFamily="34" charset="0"/>
              </a:rPr>
              <a:t>του προγράμματος σπουδών</a:t>
            </a:r>
            <a:endParaRPr lang="el-GR" sz="2000" dirty="0">
              <a:latin typeface="Calibri" panose="020F0502020204030204" pitchFamily="34" charset="0"/>
            </a:endParaRPr>
          </a:p>
          <a:p>
            <a:pPr lvl="1"/>
            <a:r>
              <a:rPr lang="el-GR" sz="1800" i="1" dirty="0">
                <a:latin typeface="Calibri" panose="020F0502020204030204" pitchFamily="34" charset="0"/>
              </a:rPr>
              <a:t>Ανταπόκριση του Προγράμματος Προπτυχιακών Σπουδών στους στόχους του Τμήματος και τις ανάγκες της κοινωνίας.</a:t>
            </a:r>
            <a:endParaRPr lang="el-GR" sz="1800" dirty="0">
              <a:latin typeface="Calibri" panose="020F0502020204030204" pitchFamily="34" charset="0"/>
            </a:endParaRPr>
          </a:p>
          <a:p>
            <a:pPr lvl="1"/>
            <a:r>
              <a:rPr lang="el-GR" sz="1800" i="1" dirty="0">
                <a:latin typeface="Calibri" panose="020F0502020204030204" pitchFamily="34" charset="0"/>
              </a:rPr>
              <a:t>Ύπαρξη διαδικασιών ελέγχου της ανταπόκρισης αυτής; Πόσο αποτελεσματικά αξιοποιήθηκαν στη διαδικασία σύνταξης του προγράμματος.</a:t>
            </a:r>
            <a:endParaRPr lang="el-GR" sz="1800" dirty="0">
              <a:latin typeface="Calibri" panose="020F0502020204030204" pitchFamily="34" charset="0"/>
            </a:endParaRPr>
          </a:p>
          <a:p>
            <a:pPr lvl="1"/>
            <a:r>
              <a:rPr lang="el-GR" sz="1800" i="1" dirty="0">
                <a:latin typeface="Calibri" panose="020F0502020204030204" pitchFamily="34" charset="0"/>
              </a:rPr>
              <a:t>Οι στόχοι του προγράμματος είναι κατάλληλοι με το είδος και το επίπεδο των σπουδών.</a:t>
            </a:r>
            <a:endParaRPr lang="el-GR" sz="1800" dirty="0">
              <a:latin typeface="Calibri" panose="020F0502020204030204" pitchFamily="34" charset="0"/>
            </a:endParaRPr>
          </a:p>
          <a:p>
            <a:pPr lvl="1"/>
            <a:r>
              <a:rPr lang="el-GR" sz="1800" i="1" dirty="0">
                <a:latin typeface="Calibri" panose="020F0502020204030204" pitchFamily="34" charset="0"/>
              </a:rPr>
              <a:t>Οι στόχοι του προγράμματος και των μαθησιακών αποτελεσμάτων καθορίζονται με σαφήνεια και οι αντίστοιχες πληροφορίες είναι εύκολα προσβάσιμες από κάθε ενδιαφερόμενο.</a:t>
            </a:r>
            <a:endParaRPr lang="el-GR" sz="1800" dirty="0">
              <a:latin typeface="Calibri" panose="020F0502020204030204" pitchFamily="34" charset="0"/>
            </a:endParaRPr>
          </a:p>
          <a:p>
            <a:pPr lvl="1"/>
            <a:r>
              <a:rPr lang="el-GR" sz="1800" i="1" dirty="0">
                <a:latin typeface="Calibri" panose="020F0502020204030204" pitchFamily="34" charset="0"/>
              </a:rPr>
              <a:t>Η ακαδημαϊκή φυσιογνωμία του Προγράμματος Σπουδών είναι συμβατή με αντίστοιχα προγράμματα σπουδών στον ΕΧΑΕ και γενικότερα διεθνώς. Αποτελέσματα συγκριτικής προτυποποίησης (</a:t>
            </a:r>
            <a:r>
              <a:rPr lang="el-GR" sz="1800" b="1" i="1" dirty="0" err="1">
                <a:latin typeface="Calibri" panose="020F0502020204030204" pitchFamily="34" charset="0"/>
              </a:rPr>
              <a:t>benchmarking</a:t>
            </a:r>
            <a:r>
              <a:rPr lang="el-GR" sz="1800" i="1" dirty="0">
                <a:latin typeface="Calibri" panose="020F0502020204030204" pitchFamily="34" charset="0"/>
              </a:rPr>
              <a:t>).</a:t>
            </a:r>
            <a:endParaRPr lang="el-GR" sz="1800" dirty="0">
              <a:latin typeface="Calibri" panose="020F0502020204030204" pitchFamily="34" charset="0"/>
            </a:endParaRPr>
          </a:p>
          <a:p>
            <a:pPr lvl="1"/>
            <a:r>
              <a:rPr lang="el-GR" sz="1800" i="1" dirty="0">
                <a:latin typeface="Calibri" panose="020F0502020204030204" pitchFamily="34" charset="0"/>
              </a:rPr>
              <a:t>Πλεονεκτήματα, ισχυρά σημεία ή διαφοροποιήσεις του Προγράμματος σε σχέση με παρόμοια άλλων Ελληνικών ΑΕΙ</a:t>
            </a:r>
            <a:endParaRPr lang="el-GR" sz="1800" dirty="0">
              <a:latin typeface="Calibri" panose="020F0502020204030204" pitchFamily="34" charset="0"/>
            </a:endParaRPr>
          </a:p>
          <a:p>
            <a:pPr marL="185738" lvl="2" indent="0" defTabSz="806450">
              <a:lnSpc>
                <a:spcPct val="95000"/>
              </a:lnSpc>
              <a:spcBef>
                <a:spcPts val="600"/>
              </a:spcBef>
              <a:buNone/>
            </a:pPr>
            <a:r>
              <a:rPr lang="el-GR" sz="1000" b="1" dirty="0" smtClean="0">
                <a:solidFill>
                  <a:srgbClr val="C00000"/>
                </a:solidFill>
                <a:latin typeface="Calibri" panose="020F0502020204030204" pitchFamily="34" charset="0"/>
              </a:rPr>
              <a:t> </a:t>
            </a:r>
            <a:endParaRPr lang="el-GR" sz="1050" dirty="0">
              <a:latin typeface="Calibri" panose="020F0502020204030204" pitchFamily="34" charset="0"/>
            </a:endParaRPr>
          </a:p>
        </p:txBody>
      </p:sp>
    </p:spTree>
    <p:extLst>
      <p:ext uri="{BB962C8B-B14F-4D97-AF65-F5344CB8AC3E}">
        <p14:creationId xmlns:p14="http://schemas.microsoft.com/office/powerpoint/2010/main" val="2029061395"/>
      </p:ext>
    </p:extLst>
  </p:cSld>
  <p:clrMapOvr>
    <a:masterClrMapping/>
  </p:clrMapOvr>
  <p:transition spd="slow">
    <p:wip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Εξειδίκευση Γενικών Κριτηρίων Πιστοποίησης</a:t>
            </a:r>
            <a:r>
              <a:rPr lang="el-GR" sz="2800" b="1" dirty="0">
                <a:solidFill>
                  <a:srgbClr val="C00000"/>
                </a:solidFill>
                <a:latin typeface="Calibri" panose="020F0502020204030204" pitchFamily="34" charset="0"/>
              </a:rPr>
              <a:t> </a:t>
            </a:r>
            <a:r>
              <a:rPr lang="en-US" sz="2800" dirty="0" smtClean="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2β</a:t>
            </a:r>
            <a:r>
              <a:rPr lang="en-US" sz="2800" dirty="0" smtClean="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2</a:t>
            </a:r>
            <a:r>
              <a:rPr lang="en-US" sz="2800" dirty="0" smtClean="0">
                <a:solidFill>
                  <a:srgbClr val="C00000"/>
                </a:solidFill>
                <a:latin typeface="Calibri" panose="020F0502020204030204" pitchFamily="34" charset="0"/>
              </a:rPr>
              <a:t>)</a:t>
            </a:r>
            <a:r>
              <a:rPr lang="el-GR" sz="2800" dirty="0">
                <a:solidFill>
                  <a:srgbClr val="C00000"/>
                </a:solidFill>
                <a:latin typeface="Calibri" panose="020F0502020204030204" pitchFamily="34" charset="0"/>
              </a:rPr>
              <a:t/>
            </a:r>
            <a:br>
              <a:rPr lang="el-GR" sz="2800" dirty="0">
                <a:solidFill>
                  <a:srgbClr val="C00000"/>
                </a:solidFill>
                <a:latin typeface="Calibri" panose="020F0502020204030204" pitchFamily="34" charset="0"/>
              </a:rPr>
            </a:br>
            <a:r>
              <a:rPr lang="el-GR" sz="2000" dirty="0" smtClean="0">
                <a:solidFill>
                  <a:srgbClr val="002060"/>
                </a:solidFill>
                <a:latin typeface="Calibri" panose="020F0502020204030204" pitchFamily="34" charset="0"/>
              </a:rPr>
              <a:t>Άρθρο </a:t>
            </a:r>
            <a:r>
              <a:rPr lang="el-GR" sz="2000" dirty="0">
                <a:solidFill>
                  <a:srgbClr val="002060"/>
                </a:solidFill>
                <a:latin typeface="Calibri" panose="020F0502020204030204" pitchFamily="34" charset="0"/>
              </a:rPr>
              <a:t>72 “Κριτήρια Πιστοποίησης” του </a:t>
            </a:r>
            <a:r>
              <a:rPr lang="el-GR" sz="2000" dirty="0" smtClean="0">
                <a:solidFill>
                  <a:srgbClr val="002060"/>
                </a:solidFill>
                <a:latin typeface="Calibri" panose="020F0502020204030204" pitchFamily="34" charset="0"/>
              </a:rPr>
              <a:t>Ν.4009/11</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pPr marL="357188" indent="-357188">
              <a:buNone/>
            </a:pPr>
            <a:r>
              <a:rPr lang="el-GR" sz="2000" b="1" dirty="0">
                <a:latin typeface="Calibri" panose="020F0502020204030204" pitchFamily="34" charset="0"/>
              </a:rPr>
              <a:t>β) </a:t>
            </a:r>
            <a:r>
              <a:rPr lang="el-GR" sz="2000" b="1" dirty="0" smtClean="0">
                <a:latin typeface="Calibri" panose="020F0502020204030204" pitchFamily="34" charset="0"/>
              </a:rPr>
              <a:t> </a:t>
            </a:r>
            <a:r>
              <a:rPr lang="el-GR" sz="2000" b="1" dirty="0">
                <a:latin typeface="Calibri" panose="020F0502020204030204" pitchFamily="34" charset="0"/>
              </a:rPr>
              <a:t>Μ</a:t>
            </a:r>
            <a:r>
              <a:rPr lang="el-GR" sz="2000" b="1" dirty="0" smtClean="0">
                <a:latin typeface="Calibri" panose="020F0502020204030204" pitchFamily="34" charset="0"/>
              </a:rPr>
              <a:t>αθησιακά </a:t>
            </a:r>
            <a:r>
              <a:rPr lang="el-GR" sz="2000" b="1" dirty="0">
                <a:latin typeface="Calibri" panose="020F0502020204030204" pitchFamily="34" charset="0"/>
              </a:rPr>
              <a:t>αποτελέσματα και </a:t>
            </a:r>
            <a:r>
              <a:rPr lang="el-GR" sz="2000" b="1" dirty="0" smtClean="0">
                <a:latin typeface="Calibri" panose="020F0502020204030204" pitchFamily="34" charset="0"/>
              </a:rPr>
              <a:t>επιδιωκόμενα </a:t>
            </a:r>
            <a:r>
              <a:rPr lang="el-GR" sz="2000" b="1" dirty="0">
                <a:latin typeface="Calibri" panose="020F0502020204030204" pitchFamily="34" charset="0"/>
              </a:rPr>
              <a:t>προσόντα σύμφωνα με το Εθνικό Πλαίσιο Προσόντων Ανώτατης Εκπαίδευσης </a:t>
            </a:r>
            <a:r>
              <a:rPr lang="el-GR" sz="2000" b="1" dirty="0" smtClean="0">
                <a:latin typeface="Calibri" panose="020F0502020204030204" pitchFamily="34" charset="0"/>
              </a:rPr>
              <a:t>(ν</a:t>
            </a:r>
            <a:r>
              <a:rPr lang="el-GR" sz="2000" b="1" dirty="0">
                <a:latin typeface="Calibri" panose="020F0502020204030204" pitchFamily="34" charset="0"/>
              </a:rPr>
              <a:t>. </a:t>
            </a:r>
            <a:r>
              <a:rPr lang="el-GR" sz="2000" b="1" dirty="0" smtClean="0">
                <a:latin typeface="Calibri" panose="020F0502020204030204" pitchFamily="34" charset="0"/>
              </a:rPr>
              <a:t>3879/2010)</a:t>
            </a:r>
            <a:endParaRPr lang="el-GR" sz="2000" dirty="0">
              <a:latin typeface="Calibri" panose="020F0502020204030204" pitchFamily="34" charset="0"/>
            </a:endParaRPr>
          </a:p>
          <a:p>
            <a:pPr lvl="1"/>
            <a:r>
              <a:rPr lang="el-GR" sz="1800" i="1" dirty="0">
                <a:latin typeface="Calibri" panose="020F0502020204030204" pitchFamily="34" charset="0"/>
              </a:rPr>
              <a:t>Τα μαθησιακά αποτελέσματα, συνδέονται με τους στόχους του προγράμματος</a:t>
            </a:r>
            <a:endParaRPr lang="el-GR" sz="1800" dirty="0">
              <a:latin typeface="Calibri" panose="020F0502020204030204" pitchFamily="34" charset="0"/>
            </a:endParaRPr>
          </a:p>
          <a:p>
            <a:pPr lvl="1"/>
            <a:r>
              <a:rPr lang="el-GR" sz="1800" i="1" dirty="0">
                <a:latin typeface="Calibri" panose="020F0502020204030204" pitchFamily="34" charset="0"/>
              </a:rPr>
              <a:t>Τα μαθησιακά αποτελέσματα είναι κατάλληλα με το είδος και το επίπεδο των σπουδών καθώς και το επίπεδο των προσόντων του αντίστοιχου τίτλου σπουδών όπως αυτά καθορίζονται από το Ευρωπαϊκό και Εθνικό Πλαίσιο Προσόντων.</a:t>
            </a:r>
            <a:endParaRPr lang="el-GR" sz="1800" dirty="0">
              <a:latin typeface="Calibri" panose="020F0502020204030204" pitchFamily="34" charset="0"/>
            </a:endParaRPr>
          </a:p>
          <a:p>
            <a:pPr lvl="1"/>
            <a:r>
              <a:rPr lang="el-GR" sz="1800" i="1" dirty="0">
                <a:latin typeface="Calibri" panose="020F0502020204030204" pitchFamily="34" charset="0"/>
              </a:rPr>
              <a:t>Οι στόχοι του προγράμματος και των μαθησιακών αποτελεσμάτων βασίζονται σε ακαδημαϊκές και / ή επαγγελματικές απαιτήσεις, στις ανάγκες της κοινωνίας / οικονομίας και τις ανάγκες της αγοράς εργασίας</a:t>
            </a:r>
            <a:endParaRPr lang="el-GR" sz="1800" dirty="0">
              <a:latin typeface="Calibri" panose="020F0502020204030204" pitchFamily="34" charset="0"/>
            </a:endParaRPr>
          </a:p>
          <a:p>
            <a:pPr lvl="1"/>
            <a:r>
              <a:rPr lang="el-GR" sz="1800" i="1" dirty="0">
                <a:latin typeface="Calibri" panose="020F0502020204030204" pitchFamily="34" charset="0"/>
              </a:rPr>
              <a:t>Ο τίτλος του προγράμματος, τα μαθησιακά αποτελέσματα, και το περιεχόμενο είναι συμβατά μεταξύ τους.</a:t>
            </a:r>
            <a:endParaRPr lang="el-GR" sz="1800" dirty="0">
              <a:latin typeface="Calibri" panose="020F0502020204030204" pitchFamily="34" charset="0"/>
            </a:endParaRPr>
          </a:p>
          <a:p>
            <a:pPr marL="185738" lvl="2" indent="0" defTabSz="806450">
              <a:lnSpc>
                <a:spcPct val="95000"/>
              </a:lnSpc>
              <a:spcBef>
                <a:spcPts val="600"/>
              </a:spcBef>
              <a:buNone/>
            </a:pPr>
            <a:r>
              <a:rPr lang="el-GR" sz="1000" b="1" dirty="0" smtClean="0">
                <a:solidFill>
                  <a:srgbClr val="C00000"/>
                </a:solidFill>
                <a:latin typeface="Calibri" panose="020F0502020204030204" pitchFamily="34" charset="0"/>
              </a:rPr>
              <a:t> </a:t>
            </a:r>
            <a:endParaRPr lang="el-GR" sz="1050" dirty="0">
              <a:latin typeface="Calibri" panose="020F0502020204030204" pitchFamily="34" charset="0"/>
            </a:endParaRPr>
          </a:p>
        </p:txBody>
      </p:sp>
    </p:spTree>
    <p:extLst>
      <p:ext uri="{BB962C8B-B14F-4D97-AF65-F5344CB8AC3E}">
        <p14:creationId xmlns:p14="http://schemas.microsoft.com/office/powerpoint/2010/main" val="577585349"/>
      </p:ext>
    </p:extLst>
  </p:cSld>
  <p:clrMapOvr>
    <a:masterClrMapping/>
  </p:clrMapOvr>
  <p:transition spd="slow">
    <p:wip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Εξειδίκευση Γενικών Κριτηρίων Πιστοποίησης</a:t>
            </a:r>
            <a:r>
              <a:rPr lang="el-GR" sz="2800" b="1" dirty="0">
                <a:solidFill>
                  <a:srgbClr val="C00000"/>
                </a:solidFill>
                <a:latin typeface="Calibri" panose="020F0502020204030204" pitchFamily="34" charset="0"/>
              </a:rPr>
              <a:t>  </a:t>
            </a:r>
            <a:r>
              <a:rPr lang="en-US" sz="2800" dirty="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2γ</a:t>
            </a:r>
            <a:r>
              <a:rPr lang="en-US" sz="2800" dirty="0" smtClean="0">
                <a:solidFill>
                  <a:srgbClr val="C00000"/>
                </a:solidFill>
                <a:latin typeface="Calibri" panose="020F0502020204030204" pitchFamily="34" charset="0"/>
              </a:rPr>
              <a:t>/</a:t>
            </a:r>
            <a:r>
              <a:rPr lang="el-GR" sz="2800" dirty="0">
                <a:solidFill>
                  <a:srgbClr val="C00000"/>
                </a:solidFill>
                <a:latin typeface="Calibri" panose="020F0502020204030204" pitchFamily="34" charset="0"/>
              </a:rPr>
              <a:t>2</a:t>
            </a:r>
            <a:r>
              <a:rPr lang="en-US" sz="2800" dirty="0" smtClean="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
            </a:r>
            <a:br>
              <a:rPr lang="el-GR" sz="2800" dirty="0" smtClean="0">
                <a:solidFill>
                  <a:srgbClr val="C00000"/>
                </a:solidFill>
                <a:latin typeface="Calibri" panose="020F0502020204030204" pitchFamily="34" charset="0"/>
              </a:rPr>
            </a:br>
            <a:r>
              <a:rPr lang="el-GR" sz="2000" dirty="0" smtClean="0">
                <a:solidFill>
                  <a:srgbClr val="002060"/>
                </a:solidFill>
                <a:latin typeface="Calibri" panose="020F0502020204030204" pitchFamily="34" charset="0"/>
              </a:rPr>
              <a:t>Άρθρο </a:t>
            </a:r>
            <a:r>
              <a:rPr lang="el-GR" sz="2000" dirty="0">
                <a:solidFill>
                  <a:srgbClr val="002060"/>
                </a:solidFill>
                <a:latin typeface="Calibri" panose="020F0502020204030204" pitchFamily="34" charset="0"/>
              </a:rPr>
              <a:t>72 “Κριτήρια Πιστοποίησης” του </a:t>
            </a:r>
            <a:r>
              <a:rPr lang="el-GR" sz="2000" dirty="0" smtClean="0">
                <a:solidFill>
                  <a:srgbClr val="002060"/>
                </a:solidFill>
                <a:latin typeface="Calibri" panose="020F0502020204030204" pitchFamily="34" charset="0"/>
              </a:rPr>
              <a:t>Ν.4009/11</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pPr marL="0" indent="0">
              <a:buNone/>
            </a:pPr>
            <a:r>
              <a:rPr lang="el-GR" sz="2000" b="1" dirty="0">
                <a:latin typeface="Calibri" panose="020F0502020204030204" pitchFamily="34" charset="0"/>
              </a:rPr>
              <a:t>γ) </a:t>
            </a:r>
            <a:r>
              <a:rPr lang="el-GR" sz="2000" b="1" dirty="0" smtClean="0">
                <a:latin typeface="Calibri" panose="020F0502020204030204" pitchFamily="34" charset="0"/>
              </a:rPr>
              <a:t> Δομή </a:t>
            </a:r>
            <a:r>
              <a:rPr lang="el-GR" sz="2000" b="1" dirty="0">
                <a:latin typeface="Calibri" panose="020F0502020204030204" pitchFamily="34" charset="0"/>
              </a:rPr>
              <a:t>και η οργάνωση του προγράμματος σπουδών</a:t>
            </a:r>
            <a:endParaRPr lang="el-GR" sz="2000" dirty="0">
              <a:latin typeface="Calibri" panose="020F0502020204030204" pitchFamily="34" charset="0"/>
            </a:endParaRPr>
          </a:p>
          <a:p>
            <a:pPr lvl="1"/>
            <a:r>
              <a:rPr lang="el-GR" sz="1800" i="1" dirty="0">
                <a:latin typeface="Calibri" panose="020F0502020204030204" pitchFamily="34" charset="0"/>
              </a:rPr>
              <a:t>Ο σχεδιασμός του προγράμματος σπουδών πληροί τις απαιτήσεις της νομοθεσίας και των ευρωπαϊκών / εθνικών πολιτικών</a:t>
            </a:r>
            <a:endParaRPr lang="el-GR" sz="1800" dirty="0">
              <a:latin typeface="Calibri" panose="020F0502020204030204" pitchFamily="34" charset="0"/>
            </a:endParaRPr>
          </a:p>
          <a:p>
            <a:pPr lvl="1"/>
            <a:r>
              <a:rPr lang="el-GR" sz="1800" i="1" dirty="0">
                <a:latin typeface="Calibri" panose="020F0502020204030204" pitchFamily="34" charset="0"/>
              </a:rPr>
              <a:t>Το Πρόγραμμα σπουδών είναι δομημένο με βάση το Ευρωπαϊκό Σύστημα Μεταφοράς Πιστωτικών Μονάδων (ECTS).</a:t>
            </a:r>
            <a:endParaRPr lang="el-GR" sz="1800" dirty="0">
              <a:latin typeface="Calibri" panose="020F0502020204030204" pitchFamily="34" charset="0"/>
            </a:endParaRPr>
          </a:p>
          <a:p>
            <a:pPr lvl="1"/>
            <a:r>
              <a:rPr lang="el-GR" sz="1800" i="1" dirty="0">
                <a:latin typeface="Calibri" panose="020F0502020204030204" pitchFamily="34" charset="0"/>
              </a:rPr>
              <a:t>Υπάρχουν αναλυτικά περιγράμματα μαθημάτων όπου καθορίζονται με σαφήνεια τα επιδιωκόμενα μαθησιακά αποτελέσματα του μαθήματος, το περιεχόμενο, οι διδακτικές και μαθησιακές προσεγγίσεις και ο τρόπος αξιολόγησης της επίδοσης των φοιτητών.</a:t>
            </a:r>
            <a:endParaRPr lang="el-GR" sz="1800" dirty="0">
              <a:latin typeface="Calibri" panose="020F0502020204030204" pitchFamily="34" charset="0"/>
            </a:endParaRPr>
          </a:p>
          <a:p>
            <a:pPr lvl="1"/>
            <a:r>
              <a:rPr lang="el-GR" sz="1800" i="1" dirty="0">
                <a:latin typeface="Calibri" panose="020F0502020204030204" pitchFamily="34" charset="0"/>
              </a:rPr>
              <a:t>Τα μαθήματα και οι ενότητες μαθημάτων κατανέμονται ομοιόμορφα, χωρίς υπερβολικές επικαλύψεις </a:t>
            </a:r>
            <a:endParaRPr lang="el-GR" sz="1800" i="1" dirty="0" smtClean="0">
              <a:latin typeface="Calibri" panose="020F0502020204030204" pitchFamily="34" charset="0"/>
            </a:endParaRPr>
          </a:p>
          <a:p>
            <a:pPr marL="457200" lvl="1" indent="0">
              <a:buNone/>
            </a:pPr>
            <a:endParaRPr lang="el-GR" sz="1800" i="1" dirty="0" smtClean="0">
              <a:latin typeface="Calibri" panose="020F0502020204030204" pitchFamily="34" charset="0"/>
            </a:endParaRPr>
          </a:p>
          <a:p>
            <a:pPr marL="457200" lvl="1" indent="0">
              <a:buNone/>
            </a:pPr>
            <a:r>
              <a:rPr lang="el-GR" sz="1800" i="1" dirty="0" smtClean="0">
                <a:latin typeface="Calibri" panose="020F0502020204030204" pitchFamily="34" charset="0"/>
              </a:rPr>
              <a:t>συνέχεια........</a:t>
            </a:r>
            <a:endParaRPr lang="el-GR" sz="1800" dirty="0">
              <a:latin typeface="Calibri" panose="020F0502020204030204" pitchFamily="34" charset="0"/>
            </a:endParaRPr>
          </a:p>
        </p:txBody>
      </p:sp>
    </p:spTree>
    <p:extLst>
      <p:ext uri="{BB962C8B-B14F-4D97-AF65-F5344CB8AC3E}">
        <p14:creationId xmlns:p14="http://schemas.microsoft.com/office/powerpoint/2010/main" val="4035104058"/>
      </p:ext>
    </p:extLst>
  </p:cSld>
  <p:clrMapOvr>
    <a:masterClrMapping/>
  </p:clrMapOvr>
  <p:transition spd="slow">
    <p:wip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Εξειδίκευση Γενικών Κριτηρίων Πιστοποίησης</a:t>
            </a:r>
            <a:r>
              <a:rPr lang="el-GR" sz="2800" b="1" dirty="0">
                <a:solidFill>
                  <a:srgbClr val="C00000"/>
                </a:solidFill>
                <a:latin typeface="Calibri" panose="020F0502020204030204" pitchFamily="34" charset="0"/>
              </a:rPr>
              <a:t>  </a:t>
            </a:r>
            <a:r>
              <a:rPr lang="en-US" sz="2800" dirty="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2γ</a:t>
            </a:r>
            <a:r>
              <a:rPr lang="en-US" sz="2800" dirty="0" smtClean="0">
                <a:solidFill>
                  <a:srgbClr val="C00000"/>
                </a:solidFill>
                <a:latin typeface="Calibri" panose="020F0502020204030204" pitchFamily="34" charset="0"/>
              </a:rPr>
              <a:t>/</a:t>
            </a:r>
            <a:r>
              <a:rPr lang="el-GR" sz="2800" dirty="0">
                <a:solidFill>
                  <a:srgbClr val="C00000"/>
                </a:solidFill>
                <a:latin typeface="Calibri" panose="020F0502020204030204" pitchFamily="34" charset="0"/>
              </a:rPr>
              <a:t>2</a:t>
            </a:r>
            <a:r>
              <a:rPr lang="en-US" sz="2800" dirty="0">
                <a:solidFill>
                  <a:srgbClr val="C00000"/>
                </a:solidFill>
                <a:latin typeface="Calibri" panose="020F0502020204030204" pitchFamily="34" charset="0"/>
              </a:rPr>
              <a:t>)</a:t>
            </a:r>
            <a:r>
              <a:rPr lang="el-GR" sz="2800" dirty="0">
                <a:solidFill>
                  <a:srgbClr val="C00000"/>
                </a:solidFill>
                <a:latin typeface="Calibri" panose="020F0502020204030204" pitchFamily="34" charset="0"/>
              </a:rPr>
              <a:t/>
            </a:r>
            <a:br>
              <a:rPr lang="el-GR" sz="2800" dirty="0">
                <a:solidFill>
                  <a:srgbClr val="C00000"/>
                </a:solidFill>
                <a:latin typeface="Calibri" panose="020F0502020204030204" pitchFamily="34" charset="0"/>
              </a:rPr>
            </a:br>
            <a:r>
              <a:rPr lang="el-GR" sz="2000" dirty="0" smtClean="0">
                <a:solidFill>
                  <a:srgbClr val="002060"/>
                </a:solidFill>
                <a:latin typeface="Calibri" panose="020F0502020204030204" pitchFamily="34" charset="0"/>
              </a:rPr>
              <a:t>Άρθρο </a:t>
            </a:r>
            <a:r>
              <a:rPr lang="el-GR" sz="2000" dirty="0">
                <a:solidFill>
                  <a:srgbClr val="002060"/>
                </a:solidFill>
                <a:latin typeface="Calibri" panose="020F0502020204030204" pitchFamily="34" charset="0"/>
              </a:rPr>
              <a:t>72 “Κριτήρια Πιστοποίησης” του </a:t>
            </a:r>
            <a:r>
              <a:rPr lang="el-GR" sz="2000" dirty="0" smtClean="0">
                <a:solidFill>
                  <a:srgbClr val="002060"/>
                </a:solidFill>
                <a:latin typeface="Calibri" panose="020F0502020204030204" pitchFamily="34" charset="0"/>
              </a:rPr>
              <a:t>Ν.4009/11</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pPr marL="0" indent="0">
              <a:buNone/>
            </a:pPr>
            <a:r>
              <a:rPr lang="el-GR" sz="2000" b="1" dirty="0">
                <a:latin typeface="Calibri" panose="020F0502020204030204" pitchFamily="34" charset="0"/>
              </a:rPr>
              <a:t>γ) </a:t>
            </a:r>
            <a:r>
              <a:rPr lang="el-GR" sz="2000" b="1" dirty="0" smtClean="0">
                <a:latin typeface="Calibri" panose="020F0502020204030204" pitchFamily="34" charset="0"/>
              </a:rPr>
              <a:t> Δομή </a:t>
            </a:r>
            <a:r>
              <a:rPr lang="el-GR" sz="2000" b="1" dirty="0">
                <a:latin typeface="Calibri" panose="020F0502020204030204" pitchFamily="34" charset="0"/>
              </a:rPr>
              <a:t>και η οργάνωση του προγράμματος σπουδών</a:t>
            </a:r>
            <a:endParaRPr lang="el-GR" sz="2000" dirty="0">
              <a:latin typeface="Calibri" panose="020F0502020204030204" pitchFamily="34" charset="0"/>
            </a:endParaRPr>
          </a:p>
          <a:p>
            <a:pPr lvl="1"/>
            <a:r>
              <a:rPr lang="el-GR" sz="1800" i="1" dirty="0" smtClean="0">
                <a:latin typeface="Calibri" panose="020F0502020204030204" pitchFamily="34" charset="0"/>
              </a:rPr>
              <a:t>Το </a:t>
            </a:r>
            <a:r>
              <a:rPr lang="el-GR" sz="1800" i="1" dirty="0">
                <a:latin typeface="Calibri" panose="020F0502020204030204" pitchFamily="34" charset="0"/>
              </a:rPr>
              <a:t>περιεχόμενο των μαθημάτων και / ή ενοτήτων είναι σύμφωνα με το είδος και το επίπεδο των σπουδών</a:t>
            </a:r>
            <a:endParaRPr lang="el-GR" sz="1800" dirty="0">
              <a:latin typeface="Calibri" panose="020F0502020204030204" pitchFamily="34" charset="0"/>
            </a:endParaRPr>
          </a:p>
          <a:p>
            <a:pPr lvl="1"/>
            <a:r>
              <a:rPr lang="el-GR" sz="1800" i="1" dirty="0">
                <a:latin typeface="Calibri" panose="020F0502020204030204" pitchFamily="34" charset="0"/>
              </a:rPr>
              <a:t>Το περιεχόμενο των μαθημάτων και / ή ενοτήτων είναι κατάλληλο για την επίτευξη των επιδιωκόμενων μαθησιακών αποτελεσμάτων</a:t>
            </a:r>
            <a:endParaRPr lang="el-GR" sz="1800" dirty="0">
              <a:latin typeface="Calibri" panose="020F0502020204030204" pitchFamily="34" charset="0"/>
            </a:endParaRPr>
          </a:p>
          <a:p>
            <a:pPr lvl="1"/>
            <a:r>
              <a:rPr lang="el-GR" sz="1800" i="1" dirty="0">
                <a:latin typeface="Calibri" panose="020F0502020204030204" pitchFamily="34" charset="0"/>
              </a:rPr>
              <a:t>Το εύρος του προγράμματος είναι επαρκές για την εξασφάλιση των μαθησιακών αποτελεσμάτων</a:t>
            </a:r>
            <a:endParaRPr lang="el-GR" sz="1800" dirty="0">
              <a:latin typeface="Calibri" panose="020F0502020204030204" pitchFamily="34" charset="0"/>
            </a:endParaRPr>
          </a:p>
          <a:p>
            <a:pPr lvl="1"/>
            <a:r>
              <a:rPr lang="el-GR" sz="1800" i="1" dirty="0">
                <a:latin typeface="Calibri" panose="020F0502020204030204" pitchFamily="34" charset="0"/>
              </a:rPr>
              <a:t>Το περιεχόμενο του προγράμματος αντικατοπτρίζει τα τελευταία επιτεύγματα / εξελίξεις στην επιστήμη, τις τέχνες και την τεχνολογία.</a:t>
            </a:r>
            <a:endParaRPr lang="el-GR" sz="1800" dirty="0">
              <a:latin typeface="Calibri" panose="020F0502020204030204" pitchFamily="34" charset="0"/>
            </a:endParaRPr>
          </a:p>
          <a:p>
            <a:pPr lvl="1"/>
            <a:r>
              <a:rPr lang="el-GR" sz="1800" i="1" dirty="0">
                <a:latin typeface="Calibri" panose="020F0502020204030204" pitchFamily="34" charset="0"/>
              </a:rPr>
              <a:t>Δίνεται ευελιξία επιλογών / δυνατότητα προσαρμογής στις προσωπικές ανάγκες ή απαιτήσεις των φοιτητών</a:t>
            </a:r>
            <a:endParaRPr lang="el-GR" sz="1800" dirty="0">
              <a:latin typeface="Calibri" panose="020F0502020204030204" pitchFamily="34" charset="0"/>
            </a:endParaRPr>
          </a:p>
          <a:p>
            <a:pPr lvl="1"/>
            <a:r>
              <a:rPr lang="el-GR" sz="1800" i="1" dirty="0">
                <a:latin typeface="Calibri" panose="020F0502020204030204" pitchFamily="34" charset="0"/>
              </a:rPr>
              <a:t>Διεθνής διάσταση του προγράμματος σπουδών</a:t>
            </a:r>
            <a:endParaRPr lang="el-GR" sz="1800" dirty="0">
              <a:latin typeface="Calibri" panose="020F0502020204030204" pitchFamily="34" charset="0"/>
            </a:endParaRPr>
          </a:p>
          <a:p>
            <a:pPr marL="357188" indent="-357188">
              <a:buNone/>
            </a:pPr>
            <a:endParaRPr lang="el-GR" sz="800" dirty="0">
              <a:latin typeface="Calibri" panose="020F0502020204030204" pitchFamily="34" charset="0"/>
            </a:endParaRPr>
          </a:p>
        </p:txBody>
      </p:sp>
    </p:spTree>
    <p:extLst>
      <p:ext uri="{BB962C8B-B14F-4D97-AF65-F5344CB8AC3E}">
        <p14:creationId xmlns:p14="http://schemas.microsoft.com/office/powerpoint/2010/main" val="681308256"/>
      </p:ext>
    </p:extLst>
  </p:cSld>
  <p:clrMapOvr>
    <a:masterClrMapping/>
  </p:clrMapOvr>
  <p:transition spd="slow">
    <p:wip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Εξειδίκευση Γενικών Κριτηρίων Πιστοποίησης</a:t>
            </a:r>
            <a:r>
              <a:rPr lang="el-GR" sz="2800" b="1" dirty="0">
                <a:solidFill>
                  <a:srgbClr val="C00000"/>
                </a:solidFill>
                <a:latin typeface="Calibri" panose="020F0502020204030204" pitchFamily="34" charset="0"/>
              </a:rPr>
              <a:t> </a:t>
            </a:r>
            <a:r>
              <a:rPr lang="en-US" sz="2800" dirty="0" smtClean="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2δ</a:t>
            </a:r>
            <a:r>
              <a:rPr lang="en-US" sz="2800" dirty="0" smtClean="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2</a:t>
            </a:r>
            <a:r>
              <a:rPr lang="en-US" sz="2800" dirty="0" smtClean="0">
                <a:solidFill>
                  <a:srgbClr val="C00000"/>
                </a:solidFill>
                <a:latin typeface="Calibri" panose="020F0502020204030204" pitchFamily="34" charset="0"/>
              </a:rPr>
              <a:t>)</a:t>
            </a:r>
            <a:r>
              <a:rPr lang="el-GR" sz="2800" dirty="0">
                <a:solidFill>
                  <a:srgbClr val="C00000"/>
                </a:solidFill>
                <a:latin typeface="Calibri" panose="020F0502020204030204" pitchFamily="34" charset="0"/>
              </a:rPr>
              <a:t/>
            </a:r>
            <a:br>
              <a:rPr lang="el-GR" sz="2800" dirty="0">
                <a:solidFill>
                  <a:srgbClr val="C00000"/>
                </a:solidFill>
                <a:latin typeface="Calibri" panose="020F0502020204030204" pitchFamily="34" charset="0"/>
              </a:rPr>
            </a:br>
            <a:r>
              <a:rPr lang="el-GR" sz="2000" dirty="0" smtClean="0">
                <a:solidFill>
                  <a:srgbClr val="002060"/>
                </a:solidFill>
                <a:latin typeface="Calibri" panose="020F0502020204030204" pitchFamily="34" charset="0"/>
              </a:rPr>
              <a:t>Άρθρο </a:t>
            </a:r>
            <a:r>
              <a:rPr lang="el-GR" sz="2000" dirty="0">
                <a:solidFill>
                  <a:srgbClr val="002060"/>
                </a:solidFill>
                <a:latin typeface="Calibri" panose="020F0502020204030204" pitchFamily="34" charset="0"/>
              </a:rPr>
              <a:t>72 “Κριτήρια Πιστοποίησης” του </a:t>
            </a:r>
            <a:r>
              <a:rPr lang="el-GR" sz="2000" dirty="0" smtClean="0">
                <a:solidFill>
                  <a:srgbClr val="002060"/>
                </a:solidFill>
                <a:latin typeface="Calibri" panose="020F0502020204030204" pitchFamily="34" charset="0"/>
              </a:rPr>
              <a:t>Ν.4009/11</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pPr marL="263525" indent="-263525">
              <a:buNone/>
            </a:pPr>
            <a:r>
              <a:rPr lang="el-GR" sz="1800" b="1" dirty="0">
                <a:latin typeface="Calibri" panose="020F0502020204030204" pitchFamily="34" charset="0"/>
              </a:rPr>
              <a:t>δ) </a:t>
            </a:r>
            <a:r>
              <a:rPr lang="el-GR" sz="1800" b="1" dirty="0" smtClean="0">
                <a:latin typeface="Calibri" panose="020F0502020204030204" pitchFamily="34" charset="0"/>
              </a:rPr>
              <a:t> η </a:t>
            </a:r>
            <a:r>
              <a:rPr lang="el-GR" sz="1800" b="1" dirty="0">
                <a:latin typeface="Calibri" panose="020F0502020204030204" pitchFamily="34" charset="0"/>
              </a:rPr>
              <a:t>ποιότητα και αποτελεσματικότητα του διδακτικού έργου, όπως τεκμηριώνεται ιδίως από την αξιολόγηση από τους φοιτητές </a:t>
            </a:r>
            <a:endParaRPr lang="el-GR" sz="1800" dirty="0">
              <a:latin typeface="Calibri" panose="020F0502020204030204" pitchFamily="34" charset="0"/>
            </a:endParaRPr>
          </a:p>
          <a:p>
            <a:pPr lvl="1"/>
            <a:r>
              <a:rPr lang="el-GR" sz="1600" i="1" dirty="0">
                <a:latin typeface="Calibri" panose="020F0502020204030204" pitchFamily="34" charset="0"/>
              </a:rPr>
              <a:t>Η οργάνωση της εκπαιδευτικής διαδικασίας εξασφαλίζει την ποιοτική υλοποίηση των στόχων του προγράμματος σπουδών και την επίτευξη των μαθησιακών αποτελεσμάτων</a:t>
            </a:r>
            <a:endParaRPr lang="el-GR" sz="1600" dirty="0">
              <a:latin typeface="Calibri" panose="020F0502020204030204" pitchFamily="34" charset="0"/>
            </a:endParaRPr>
          </a:p>
          <a:p>
            <a:pPr lvl="1"/>
            <a:r>
              <a:rPr lang="el-GR" sz="1600" i="1" dirty="0">
                <a:latin typeface="Calibri" panose="020F0502020204030204" pitchFamily="34" charset="0"/>
              </a:rPr>
              <a:t>Υπάρχουν διαδικασίες διασφάλισης ποιότητας του εκπαιδευτικού έργου</a:t>
            </a:r>
            <a:endParaRPr lang="el-GR" sz="1600" dirty="0">
              <a:latin typeface="Calibri" panose="020F0502020204030204" pitchFamily="34" charset="0"/>
            </a:endParaRPr>
          </a:p>
          <a:p>
            <a:pPr lvl="1"/>
            <a:r>
              <a:rPr lang="el-GR" sz="1600" i="1" dirty="0">
                <a:latin typeface="Calibri" panose="020F0502020204030204" pitchFamily="34" charset="0"/>
              </a:rPr>
              <a:t>Οι ευθύνες για τη λήψη αποφάσεων και την παρακολούθηση της υλοποίησης του προγράμματος κατανέμονται με σαφή τρόπο</a:t>
            </a:r>
            <a:endParaRPr lang="el-GR" sz="1600" dirty="0">
              <a:latin typeface="Calibri" panose="020F0502020204030204" pitchFamily="34" charset="0"/>
            </a:endParaRPr>
          </a:p>
          <a:p>
            <a:pPr lvl="1"/>
            <a:r>
              <a:rPr lang="el-GR" sz="1600" i="1" dirty="0">
                <a:latin typeface="Calibri" panose="020F0502020204030204" pitchFamily="34" charset="0"/>
              </a:rPr>
              <a:t>Ο τρόπος αξιολόγησης των φοιτητών στα μαθήματα συνδέεται με τα μαθησιακά αποτελέσματα κάθε μαθήματος</a:t>
            </a:r>
            <a:endParaRPr lang="el-GR" sz="1600" dirty="0">
              <a:latin typeface="Calibri" panose="020F0502020204030204" pitchFamily="34" charset="0"/>
            </a:endParaRPr>
          </a:p>
          <a:p>
            <a:pPr lvl="1"/>
            <a:r>
              <a:rPr lang="el-GR" sz="1600" i="1" dirty="0">
                <a:latin typeface="Calibri" panose="020F0502020204030204" pitchFamily="34" charset="0"/>
              </a:rPr>
              <a:t>το σύστημα και τα κριτήρια αξιολόγησης των επιδόσεων των φοιτητών στα μαθήματα είναι σαφές, επαρκές και σε γνώση των </a:t>
            </a:r>
            <a:r>
              <a:rPr lang="el-GR" sz="1600" i="1" dirty="0" smtClean="0">
                <a:latin typeface="Calibri" panose="020F0502020204030204" pitchFamily="34" charset="0"/>
              </a:rPr>
              <a:t>φοιτητών</a:t>
            </a:r>
          </a:p>
          <a:p>
            <a:pPr marL="457200" lvl="1" indent="0">
              <a:buNone/>
            </a:pPr>
            <a:endParaRPr lang="el-GR" sz="1600" i="1" dirty="0" smtClean="0">
              <a:latin typeface="Calibri" panose="020F0502020204030204" pitchFamily="34" charset="0"/>
            </a:endParaRPr>
          </a:p>
          <a:p>
            <a:pPr marL="457200" lvl="1" indent="0">
              <a:buNone/>
            </a:pPr>
            <a:endParaRPr lang="el-GR" sz="1600" i="1" dirty="0">
              <a:latin typeface="Calibri" panose="020F0502020204030204" pitchFamily="34" charset="0"/>
            </a:endParaRPr>
          </a:p>
          <a:p>
            <a:pPr marL="457200" lvl="1" indent="0">
              <a:buNone/>
            </a:pPr>
            <a:r>
              <a:rPr lang="el-GR" sz="1600" i="1" dirty="0" smtClean="0">
                <a:latin typeface="Calibri" panose="020F0502020204030204" pitchFamily="34" charset="0"/>
              </a:rPr>
              <a:t>συνέχεια .....</a:t>
            </a:r>
            <a:endParaRPr lang="el-GR" sz="1600" dirty="0">
              <a:latin typeface="Calibri" panose="020F0502020204030204" pitchFamily="34" charset="0"/>
            </a:endParaRPr>
          </a:p>
          <a:p>
            <a:pPr marL="185738" lvl="2" indent="0" defTabSz="806450">
              <a:lnSpc>
                <a:spcPct val="95000"/>
              </a:lnSpc>
              <a:spcBef>
                <a:spcPts val="600"/>
              </a:spcBef>
              <a:buNone/>
            </a:pPr>
            <a:r>
              <a:rPr lang="el-GR" sz="600" b="1" dirty="0" smtClean="0">
                <a:solidFill>
                  <a:srgbClr val="C00000"/>
                </a:solidFill>
                <a:latin typeface="Calibri" panose="020F0502020204030204" pitchFamily="34" charset="0"/>
              </a:rPr>
              <a:t> </a:t>
            </a:r>
            <a:endParaRPr lang="el-GR" sz="700" dirty="0">
              <a:latin typeface="Calibri" panose="020F0502020204030204" pitchFamily="34" charset="0"/>
            </a:endParaRPr>
          </a:p>
        </p:txBody>
      </p:sp>
    </p:spTree>
    <p:extLst>
      <p:ext uri="{BB962C8B-B14F-4D97-AF65-F5344CB8AC3E}">
        <p14:creationId xmlns:p14="http://schemas.microsoft.com/office/powerpoint/2010/main" val="4086264982"/>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1196752"/>
            <a:ext cx="8784976" cy="73047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GB" sz="3400" b="1" dirty="0" smtClean="0">
                <a:solidFill>
                  <a:srgbClr val="C00000"/>
                </a:solidFill>
                <a:latin typeface="Calibri" pitchFamily="34" charset="0"/>
              </a:rPr>
              <a:t>I.   </a:t>
            </a:r>
            <a:r>
              <a:rPr lang="el-GR" sz="3400" b="1" dirty="0" smtClean="0">
                <a:solidFill>
                  <a:srgbClr val="C00000"/>
                </a:solidFill>
                <a:latin typeface="Calibri" pitchFamily="34" charset="0"/>
              </a:rPr>
              <a:t>Πλαίσιο Αναφοράς</a:t>
            </a:r>
            <a:r>
              <a:rPr lang="el-GR" dirty="0" smtClean="0">
                <a:solidFill>
                  <a:srgbClr val="C00000"/>
                </a:solidFill>
                <a:latin typeface="Calibri" pitchFamily="34" charset="0"/>
              </a:rPr>
              <a:t/>
            </a:r>
            <a:br>
              <a:rPr lang="el-GR" dirty="0" smtClean="0">
                <a:solidFill>
                  <a:srgbClr val="C00000"/>
                </a:solidFill>
                <a:latin typeface="Calibri" pitchFamily="34" charset="0"/>
              </a:rPr>
            </a:br>
            <a:endParaRPr lang="en-GB" dirty="0" smtClean="0">
              <a:solidFill>
                <a:srgbClr val="C00000"/>
              </a:solidFill>
            </a:endParaRPr>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395536" y="1927224"/>
            <a:ext cx="8568952" cy="4454103"/>
          </a:xfrm>
        </p:spPr>
        <p:txBody>
          <a:bodyPr/>
          <a:lstStyle/>
          <a:p>
            <a:r>
              <a:rPr lang="el-GR" sz="2800" dirty="0">
                <a:solidFill>
                  <a:schemeClr val="tx2">
                    <a:lumMod val="50000"/>
                  </a:schemeClr>
                </a:solidFill>
                <a:latin typeface="Calibri" panose="020F0502020204030204" pitchFamily="34" charset="0"/>
              </a:rPr>
              <a:t>Αρχές και κατευθυντήριες οδηγίες για τη Διασφάλιση της Ποιότητας στον Ευρωπαϊκό Χώρο της Ανώτατης </a:t>
            </a:r>
            <a:r>
              <a:rPr lang="el-GR" sz="2800" dirty="0" smtClean="0">
                <a:solidFill>
                  <a:schemeClr val="tx2">
                    <a:lumMod val="50000"/>
                  </a:schemeClr>
                </a:solidFill>
                <a:latin typeface="Calibri" panose="020F0502020204030204" pitchFamily="34" charset="0"/>
              </a:rPr>
              <a:t>Εκπαίδευσης (ΕΧΑΕ)</a:t>
            </a:r>
            <a:r>
              <a:rPr lang="en-US" sz="2800" dirty="0" smtClean="0">
                <a:solidFill>
                  <a:schemeClr val="tx2">
                    <a:lumMod val="50000"/>
                  </a:schemeClr>
                </a:solidFill>
                <a:latin typeface="Calibri" panose="020F0502020204030204" pitchFamily="34" charset="0"/>
              </a:rPr>
              <a:t/>
            </a:r>
            <a:br>
              <a:rPr lang="en-US" sz="2800" dirty="0" smtClean="0">
                <a:solidFill>
                  <a:schemeClr val="tx2">
                    <a:lumMod val="50000"/>
                  </a:schemeClr>
                </a:solidFill>
                <a:latin typeface="Calibri" panose="020F0502020204030204" pitchFamily="34" charset="0"/>
              </a:rPr>
            </a:br>
            <a:r>
              <a:rPr lang="en-GB" sz="2800" i="1" dirty="0" smtClean="0">
                <a:latin typeface="Calibri" panose="020F0502020204030204" pitchFamily="34" charset="0"/>
              </a:rPr>
              <a:t>European Standards &amp; Guidelines</a:t>
            </a:r>
            <a:r>
              <a:rPr lang="el-GR" sz="2800" i="1" dirty="0">
                <a:latin typeface="Calibri" panose="020F0502020204030204" pitchFamily="34" charset="0"/>
              </a:rPr>
              <a:t> </a:t>
            </a:r>
            <a:r>
              <a:rPr lang="el-GR" sz="2800" i="1" dirty="0" smtClean="0">
                <a:latin typeface="Calibri" panose="020F0502020204030204" pitchFamily="34" charset="0"/>
              </a:rPr>
              <a:t>(</a:t>
            </a:r>
            <a:r>
              <a:rPr lang="en-GB" sz="2800" i="1" dirty="0" smtClean="0">
                <a:latin typeface="Calibri" panose="020F0502020204030204" pitchFamily="34" charset="0"/>
              </a:rPr>
              <a:t>ESG)</a:t>
            </a:r>
          </a:p>
          <a:p>
            <a:pPr>
              <a:spcBef>
                <a:spcPts val="1200"/>
              </a:spcBef>
            </a:pPr>
            <a:r>
              <a:rPr lang="el-GR" sz="2800" dirty="0" smtClean="0">
                <a:solidFill>
                  <a:schemeClr val="tx2">
                    <a:lumMod val="50000"/>
                  </a:schemeClr>
                </a:solidFill>
                <a:latin typeface="Calibri" panose="020F0502020204030204" pitchFamily="34" charset="0"/>
              </a:rPr>
              <a:t>Ευρωπαϊκό και Εθνικό Πλαίσιο Προσόντων</a:t>
            </a:r>
            <a:r>
              <a:rPr lang="el-GR" dirty="0" smtClean="0">
                <a:solidFill>
                  <a:schemeClr val="tx2">
                    <a:lumMod val="50000"/>
                  </a:schemeClr>
                </a:solidFill>
                <a:latin typeface="Calibri" panose="020F0502020204030204" pitchFamily="34" charset="0"/>
              </a:rPr>
              <a:t> </a:t>
            </a:r>
            <a:br>
              <a:rPr lang="el-GR" dirty="0" smtClean="0">
                <a:solidFill>
                  <a:schemeClr val="tx2">
                    <a:lumMod val="50000"/>
                  </a:schemeClr>
                </a:solidFill>
                <a:latin typeface="Calibri" panose="020F0502020204030204" pitchFamily="34" charset="0"/>
              </a:rPr>
            </a:br>
            <a:r>
              <a:rPr lang="el-GR" sz="2400" i="1" dirty="0" smtClean="0">
                <a:solidFill>
                  <a:prstClr val="black"/>
                </a:solidFill>
                <a:latin typeface="Calibri" panose="020F0502020204030204" pitchFamily="34" charset="0"/>
              </a:rPr>
              <a:t>(</a:t>
            </a:r>
            <a:r>
              <a:rPr lang="el-GR" sz="2400" i="1" dirty="0">
                <a:solidFill>
                  <a:prstClr val="black"/>
                </a:solidFill>
                <a:latin typeface="Calibri" panose="020F0502020204030204" pitchFamily="34" charset="0"/>
              </a:rPr>
              <a:t>διευκόλυνση κινητικότητας)</a:t>
            </a:r>
          </a:p>
          <a:p>
            <a:pPr>
              <a:spcBef>
                <a:spcPts val="1200"/>
              </a:spcBef>
            </a:pPr>
            <a:r>
              <a:rPr lang="el-GR" sz="2800" dirty="0" smtClean="0">
                <a:solidFill>
                  <a:schemeClr val="tx2">
                    <a:lumMod val="50000"/>
                  </a:schemeClr>
                </a:solidFill>
                <a:latin typeface="Calibri" panose="020F0502020204030204" pitchFamily="34" charset="0"/>
              </a:rPr>
              <a:t>Διαδικασία της </a:t>
            </a:r>
            <a:r>
              <a:rPr lang="en-GB" sz="2800" dirty="0" smtClean="0">
                <a:solidFill>
                  <a:schemeClr val="tx2">
                    <a:lumMod val="50000"/>
                  </a:schemeClr>
                </a:solidFill>
                <a:latin typeface="Calibri" panose="020F0502020204030204" pitchFamily="34" charset="0"/>
              </a:rPr>
              <a:t>Bologna</a:t>
            </a:r>
            <a:r>
              <a:rPr lang="el-GR" sz="2800" dirty="0" smtClean="0">
                <a:solidFill>
                  <a:schemeClr val="tx2">
                    <a:lumMod val="50000"/>
                  </a:schemeClr>
                </a:solidFill>
                <a:latin typeface="Calibri" panose="020F0502020204030204" pitchFamily="34" charset="0"/>
              </a:rPr>
              <a:t> </a:t>
            </a:r>
            <a:r>
              <a:rPr lang="el-GR" sz="2400" i="1" dirty="0" smtClean="0">
                <a:solidFill>
                  <a:prstClr val="black"/>
                </a:solidFill>
                <a:latin typeface="Calibri" panose="020F0502020204030204" pitchFamily="34" charset="0"/>
              </a:rPr>
              <a:t>(συγκρισιμότητα</a:t>
            </a:r>
            <a:r>
              <a:rPr lang="el-GR" sz="2400" i="1" dirty="0">
                <a:solidFill>
                  <a:prstClr val="black"/>
                </a:solidFill>
                <a:latin typeface="Calibri" panose="020F0502020204030204" pitchFamily="34" charset="0"/>
              </a:rPr>
              <a:t>, συμβατότητα και η συνεκτικότητα των συστημάτων της τριτοβάθμιας εκπαίδευσης στην </a:t>
            </a:r>
            <a:r>
              <a:rPr lang="el-GR" sz="2400" i="1" dirty="0" smtClean="0">
                <a:solidFill>
                  <a:prstClr val="black"/>
                </a:solidFill>
                <a:latin typeface="Calibri" panose="020F0502020204030204" pitchFamily="34" charset="0"/>
              </a:rPr>
              <a:t>Ευρώπη)</a:t>
            </a:r>
            <a:endParaRPr lang="el-GR" i="1" dirty="0">
              <a:solidFill>
                <a:schemeClr val="tx2">
                  <a:lumMod val="50000"/>
                </a:schemeClr>
              </a:solidFill>
              <a:latin typeface="Calibri" panose="020F0502020204030204" pitchFamily="34" charset="0"/>
            </a:endParaRPr>
          </a:p>
        </p:txBody>
      </p:sp>
    </p:spTree>
    <p:extLst>
      <p:ext uri="{BB962C8B-B14F-4D97-AF65-F5344CB8AC3E}">
        <p14:creationId xmlns:p14="http://schemas.microsoft.com/office/powerpoint/2010/main" val="2579551140"/>
      </p:ext>
    </p:extLst>
  </p:cSld>
  <p:clrMapOvr>
    <a:masterClrMapping/>
  </p:clrMapOvr>
  <p:transition spd="slow">
    <p:wip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Εξειδίκευση Γενικών Κριτηρίων Πιστοποίησης</a:t>
            </a:r>
            <a:r>
              <a:rPr lang="el-GR" sz="2800" b="1" dirty="0">
                <a:solidFill>
                  <a:srgbClr val="C00000"/>
                </a:solidFill>
                <a:latin typeface="Calibri" panose="020F0502020204030204" pitchFamily="34" charset="0"/>
              </a:rPr>
              <a:t>  </a:t>
            </a:r>
            <a:r>
              <a:rPr lang="en-US" sz="2800" dirty="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2δ</a:t>
            </a:r>
            <a:r>
              <a:rPr lang="en-US" sz="2800" dirty="0" smtClean="0">
                <a:solidFill>
                  <a:srgbClr val="C00000"/>
                </a:solidFill>
                <a:latin typeface="Calibri" panose="020F0502020204030204" pitchFamily="34" charset="0"/>
              </a:rPr>
              <a:t>/</a:t>
            </a:r>
            <a:r>
              <a:rPr lang="el-GR" sz="2800" dirty="0">
                <a:solidFill>
                  <a:srgbClr val="C00000"/>
                </a:solidFill>
                <a:latin typeface="Calibri" panose="020F0502020204030204" pitchFamily="34" charset="0"/>
              </a:rPr>
              <a:t>2</a:t>
            </a:r>
            <a:r>
              <a:rPr lang="en-US" sz="2800" dirty="0">
                <a:solidFill>
                  <a:srgbClr val="C00000"/>
                </a:solidFill>
                <a:latin typeface="Calibri" panose="020F0502020204030204" pitchFamily="34" charset="0"/>
              </a:rPr>
              <a:t>)</a:t>
            </a:r>
            <a:r>
              <a:rPr lang="el-GR" sz="2800" dirty="0">
                <a:solidFill>
                  <a:srgbClr val="C00000"/>
                </a:solidFill>
                <a:latin typeface="Calibri" panose="020F0502020204030204" pitchFamily="34" charset="0"/>
              </a:rPr>
              <a:t/>
            </a:r>
            <a:br>
              <a:rPr lang="el-GR" sz="2800" dirty="0">
                <a:solidFill>
                  <a:srgbClr val="C00000"/>
                </a:solidFill>
                <a:latin typeface="Calibri" panose="020F0502020204030204" pitchFamily="34" charset="0"/>
              </a:rPr>
            </a:br>
            <a:r>
              <a:rPr lang="el-GR" sz="2000" dirty="0" smtClean="0">
                <a:solidFill>
                  <a:srgbClr val="002060"/>
                </a:solidFill>
                <a:latin typeface="Calibri" panose="020F0502020204030204" pitchFamily="34" charset="0"/>
              </a:rPr>
              <a:t>Άρθρο </a:t>
            </a:r>
            <a:r>
              <a:rPr lang="el-GR" sz="2000" dirty="0">
                <a:solidFill>
                  <a:srgbClr val="002060"/>
                </a:solidFill>
                <a:latin typeface="Calibri" panose="020F0502020204030204" pitchFamily="34" charset="0"/>
              </a:rPr>
              <a:t>72 “Κριτήρια Πιστοποίησης” του </a:t>
            </a:r>
            <a:r>
              <a:rPr lang="el-GR" sz="2000" dirty="0" smtClean="0">
                <a:solidFill>
                  <a:srgbClr val="002060"/>
                </a:solidFill>
                <a:latin typeface="Calibri" panose="020F0502020204030204" pitchFamily="34" charset="0"/>
              </a:rPr>
              <a:t>Ν.4009/11</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pPr marL="263525" indent="-263525">
              <a:buNone/>
            </a:pPr>
            <a:r>
              <a:rPr lang="el-GR" sz="1800" b="1" dirty="0">
                <a:latin typeface="Calibri" panose="020F0502020204030204" pitchFamily="34" charset="0"/>
              </a:rPr>
              <a:t>δ) </a:t>
            </a:r>
            <a:r>
              <a:rPr lang="el-GR" sz="1800" b="1" dirty="0" smtClean="0">
                <a:latin typeface="Calibri" panose="020F0502020204030204" pitchFamily="34" charset="0"/>
              </a:rPr>
              <a:t> η </a:t>
            </a:r>
            <a:r>
              <a:rPr lang="el-GR" sz="1800" b="1" dirty="0">
                <a:latin typeface="Calibri" panose="020F0502020204030204" pitchFamily="34" charset="0"/>
              </a:rPr>
              <a:t>ποιότητα και αποτελεσματικότητα του διδακτικού έργου, όπως τεκμηριώνεται ιδίως από την αξιολόγηση από τους φοιτητές </a:t>
            </a:r>
            <a:endParaRPr lang="el-GR" sz="1800" dirty="0">
              <a:latin typeface="Calibri" panose="020F0502020204030204" pitchFamily="34" charset="0"/>
            </a:endParaRPr>
          </a:p>
          <a:p>
            <a:pPr marL="263525" indent="0">
              <a:buNone/>
            </a:pPr>
            <a:r>
              <a:rPr lang="el-GR" sz="1800" i="1" dirty="0" smtClean="0">
                <a:latin typeface="Calibri" panose="020F0502020204030204" pitchFamily="34" charset="0"/>
              </a:rPr>
              <a:t>(</a:t>
            </a:r>
            <a:r>
              <a:rPr lang="el-GR" sz="1800" i="1" dirty="0">
                <a:latin typeface="Calibri" panose="020F0502020204030204" pitchFamily="34" charset="0"/>
              </a:rPr>
              <a:t>και, </a:t>
            </a:r>
            <a:r>
              <a:rPr lang="el-GR" sz="1800" i="1" dirty="0" smtClean="0">
                <a:latin typeface="Calibri" panose="020F0502020204030204" pitchFamily="34" charset="0"/>
              </a:rPr>
              <a:t>εφόσον </a:t>
            </a:r>
            <a:r>
              <a:rPr lang="el-GR" sz="1800" i="1" dirty="0">
                <a:latin typeface="Calibri" panose="020F0502020204030204" pitchFamily="34" charset="0"/>
              </a:rPr>
              <a:t>το πρόγραμμα αποτελεί μετεξέλιξη άλλου προγράμματος και υπάρχουν σχετικά δεδομένα)</a:t>
            </a:r>
            <a:endParaRPr lang="el-GR" sz="1800" dirty="0">
              <a:latin typeface="Calibri" panose="020F0502020204030204" pitchFamily="34" charset="0"/>
            </a:endParaRPr>
          </a:p>
          <a:p>
            <a:pPr lvl="1"/>
            <a:r>
              <a:rPr lang="el-GR" sz="1600" i="1" dirty="0">
                <a:latin typeface="Calibri" panose="020F0502020204030204" pitchFamily="34" charset="0"/>
              </a:rPr>
              <a:t>Εκροές: Ποσοστό των φοιτητών που συμμετέχουν στις εξετάσεις. Ποσοστά επιτυχίας των φοιτητών στις εξετάσεις. Μέσος βαθμός πτυχίου και μέση διάρκεια σπουδών για τη λήψη πτυχίου.</a:t>
            </a:r>
            <a:endParaRPr lang="el-GR" sz="1600" dirty="0">
              <a:latin typeface="Calibri" panose="020F0502020204030204" pitchFamily="34" charset="0"/>
            </a:endParaRPr>
          </a:p>
          <a:p>
            <a:pPr lvl="1"/>
            <a:r>
              <a:rPr lang="el-GR" sz="1600" i="1" dirty="0">
                <a:latin typeface="Calibri" panose="020F0502020204030204" pitchFamily="34" charset="0"/>
              </a:rPr>
              <a:t>Αξιολογήσεις φοιτητών για τα μαθήματα του Προγράμματος Σπουδών. </a:t>
            </a:r>
            <a:endParaRPr lang="el-GR" sz="1600" dirty="0">
              <a:latin typeface="Calibri" panose="020F0502020204030204" pitchFamily="34" charset="0"/>
            </a:endParaRPr>
          </a:p>
          <a:p>
            <a:pPr lvl="1"/>
            <a:r>
              <a:rPr lang="el-GR" sz="1600" i="1" dirty="0">
                <a:latin typeface="Calibri" panose="020F0502020204030204" pitchFamily="34" charset="0"/>
              </a:rPr>
              <a:t>Τα αποτελέσματα της εσωτερικής και εξωτερικής αξιολόγησης του προγράμματος χρησιμοποιούνται για τη βελτίωση του προγράμματος</a:t>
            </a:r>
            <a:endParaRPr lang="el-GR" sz="1600" dirty="0">
              <a:latin typeface="Calibri" panose="020F0502020204030204" pitchFamily="34" charset="0"/>
            </a:endParaRPr>
          </a:p>
          <a:p>
            <a:pPr marL="185738" lvl="2" indent="0" defTabSz="806450">
              <a:lnSpc>
                <a:spcPct val="95000"/>
              </a:lnSpc>
              <a:spcBef>
                <a:spcPts val="600"/>
              </a:spcBef>
              <a:buNone/>
            </a:pPr>
            <a:r>
              <a:rPr lang="el-GR" sz="600" b="1" dirty="0" smtClean="0">
                <a:solidFill>
                  <a:srgbClr val="C00000"/>
                </a:solidFill>
                <a:latin typeface="Calibri" panose="020F0502020204030204" pitchFamily="34" charset="0"/>
              </a:rPr>
              <a:t> </a:t>
            </a:r>
            <a:endParaRPr lang="el-GR" sz="700" dirty="0">
              <a:latin typeface="Calibri" panose="020F0502020204030204" pitchFamily="34" charset="0"/>
            </a:endParaRPr>
          </a:p>
        </p:txBody>
      </p:sp>
    </p:spTree>
    <p:extLst>
      <p:ext uri="{BB962C8B-B14F-4D97-AF65-F5344CB8AC3E}">
        <p14:creationId xmlns:p14="http://schemas.microsoft.com/office/powerpoint/2010/main" val="859768428"/>
      </p:ext>
    </p:extLst>
  </p:cSld>
  <p:clrMapOvr>
    <a:masterClrMapping/>
  </p:clrMapOvr>
  <p:transition spd="slow">
    <p:wip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Εξειδίκευση Γενικών Κριτηρίων Πιστοποίησης</a:t>
            </a:r>
            <a:r>
              <a:rPr lang="el-GR" sz="2800" b="1" dirty="0">
                <a:solidFill>
                  <a:srgbClr val="C00000"/>
                </a:solidFill>
                <a:latin typeface="Calibri" panose="020F0502020204030204" pitchFamily="34" charset="0"/>
              </a:rPr>
              <a:t> </a:t>
            </a:r>
            <a:r>
              <a:rPr lang="en-US" sz="2800" dirty="0" smtClean="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2ε</a:t>
            </a:r>
            <a:r>
              <a:rPr lang="en-US" sz="2800" dirty="0" smtClean="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2</a:t>
            </a:r>
            <a:r>
              <a:rPr lang="en-US" sz="2800" dirty="0" smtClean="0">
                <a:solidFill>
                  <a:srgbClr val="C00000"/>
                </a:solidFill>
                <a:latin typeface="Calibri" panose="020F0502020204030204" pitchFamily="34" charset="0"/>
              </a:rPr>
              <a:t>)</a:t>
            </a:r>
            <a:r>
              <a:rPr lang="el-GR" sz="2800" dirty="0">
                <a:solidFill>
                  <a:srgbClr val="C00000"/>
                </a:solidFill>
                <a:latin typeface="Calibri" panose="020F0502020204030204" pitchFamily="34" charset="0"/>
              </a:rPr>
              <a:t/>
            </a:r>
            <a:br>
              <a:rPr lang="el-GR" sz="2800" dirty="0">
                <a:solidFill>
                  <a:srgbClr val="C00000"/>
                </a:solidFill>
                <a:latin typeface="Calibri" panose="020F0502020204030204" pitchFamily="34" charset="0"/>
              </a:rPr>
            </a:br>
            <a:r>
              <a:rPr lang="el-GR" sz="2000" dirty="0" smtClean="0">
                <a:solidFill>
                  <a:srgbClr val="002060"/>
                </a:solidFill>
                <a:latin typeface="Calibri" panose="020F0502020204030204" pitchFamily="34" charset="0"/>
              </a:rPr>
              <a:t>Άρθρο </a:t>
            </a:r>
            <a:r>
              <a:rPr lang="el-GR" sz="2000" dirty="0">
                <a:solidFill>
                  <a:srgbClr val="002060"/>
                </a:solidFill>
                <a:latin typeface="Calibri" panose="020F0502020204030204" pitchFamily="34" charset="0"/>
              </a:rPr>
              <a:t>72 “Κριτήρια Πιστοποίησης” του </a:t>
            </a:r>
            <a:r>
              <a:rPr lang="el-GR" sz="2000" dirty="0" smtClean="0">
                <a:solidFill>
                  <a:srgbClr val="002060"/>
                </a:solidFill>
                <a:latin typeface="Calibri" panose="020F0502020204030204" pitchFamily="34" charset="0"/>
              </a:rPr>
              <a:t>Ν.4009/11</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pPr marL="0" indent="0">
              <a:buNone/>
            </a:pPr>
            <a:r>
              <a:rPr lang="el-GR" sz="2000" b="1" dirty="0">
                <a:latin typeface="Calibri" panose="020F0502020204030204" pitchFamily="34" charset="0"/>
              </a:rPr>
              <a:t>ε) </a:t>
            </a:r>
            <a:r>
              <a:rPr lang="el-GR" sz="2000" b="1" dirty="0" smtClean="0">
                <a:latin typeface="Calibri" panose="020F0502020204030204" pitchFamily="34" charset="0"/>
              </a:rPr>
              <a:t> η </a:t>
            </a:r>
            <a:r>
              <a:rPr lang="el-GR" sz="2000" b="1" dirty="0">
                <a:latin typeface="Calibri" panose="020F0502020204030204" pitchFamily="34" charset="0"/>
              </a:rPr>
              <a:t>καταλληλότητα των προσόντων του διδακτικού προσωπικού,</a:t>
            </a:r>
            <a:endParaRPr lang="el-GR" sz="2000" dirty="0">
              <a:latin typeface="Calibri" panose="020F0502020204030204" pitchFamily="34" charset="0"/>
            </a:endParaRPr>
          </a:p>
          <a:p>
            <a:pPr lvl="1"/>
            <a:r>
              <a:rPr lang="el-GR" sz="1800" i="1" dirty="0">
                <a:latin typeface="Calibri" panose="020F0502020204030204" pitchFamily="34" charset="0"/>
              </a:rPr>
              <a:t>Ο αριθμός και οι εξειδικεύσεις του διδακτικού προσωπικού είναι επαρκή για την διδασκαλία των μαθημάτων του προγράμματος σπουδών.</a:t>
            </a:r>
            <a:endParaRPr lang="el-GR" sz="1800" dirty="0">
              <a:latin typeface="Calibri" panose="020F0502020204030204" pitchFamily="34" charset="0"/>
            </a:endParaRPr>
          </a:p>
          <a:p>
            <a:pPr lvl="1"/>
            <a:r>
              <a:rPr lang="el-GR" sz="1800" i="1" dirty="0">
                <a:latin typeface="Calibri" panose="020F0502020204030204" pitchFamily="34" charset="0"/>
              </a:rPr>
              <a:t>Η επιστημονική κατάρτιση του διδακτικού προσωπικού είναι επαρκής για την διασφάλιση επίτευξης των μαθησιακών αποτελεσμάτων του προγράμματος </a:t>
            </a:r>
            <a:endParaRPr lang="el-GR" sz="1800" dirty="0">
              <a:latin typeface="Calibri" panose="020F0502020204030204" pitchFamily="34" charset="0"/>
            </a:endParaRPr>
          </a:p>
          <a:p>
            <a:pPr lvl="1"/>
            <a:r>
              <a:rPr lang="el-GR" sz="1800" i="1" dirty="0">
                <a:latin typeface="Calibri" panose="020F0502020204030204" pitchFamily="34" charset="0"/>
              </a:rPr>
              <a:t>Οι μελλοντικές αποχωρήσεις / συνταξιοδοτήσεις, αναμενόμενες προσλήψεις και εξελίξεις του ακαδημαϊκού προσωπικού εξασφαλίζουν την ομαλή υλοποίηση του προγράμματος σπουδών σε ορίζοντα πενταετίας</a:t>
            </a:r>
            <a:endParaRPr lang="el-GR" sz="1800" dirty="0">
              <a:latin typeface="Calibri" panose="020F0502020204030204" pitchFamily="34" charset="0"/>
            </a:endParaRPr>
          </a:p>
          <a:p>
            <a:pPr lvl="1"/>
            <a:r>
              <a:rPr lang="el-GR" sz="1800" i="1" dirty="0">
                <a:latin typeface="Calibri" panose="020F0502020204030204" pitchFamily="34" charset="0"/>
              </a:rPr>
              <a:t>Υπάρχουν οι προϋποθέσεις για την επιστημονική ανάπτυξη του εκπαιδευτικού προσωπικού σε σχέση με τις απαιτήσεις για την περαιτέρω ανάπτυξη του προγράμματος σπουδών</a:t>
            </a:r>
            <a:endParaRPr lang="el-GR" sz="1800" dirty="0">
              <a:latin typeface="Calibri" panose="020F0502020204030204" pitchFamily="34" charset="0"/>
            </a:endParaRPr>
          </a:p>
          <a:p>
            <a:pPr lvl="1"/>
            <a:r>
              <a:rPr lang="el-GR" sz="1800" i="1" dirty="0">
                <a:latin typeface="Calibri" panose="020F0502020204030204" pitchFamily="34" charset="0"/>
              </a:rPr>
              <a:t> Το διδακτικό προσωπικό του προγράμματος συμμετέχει σε ερευνητικές δραστηριότητες που σχετίζονται άμεσα με το πρόγραμμα σπουδών.</a:t>
            </a:r>
            <a:endParaRPr lang="el-GR" sz="1800" dirty="0">
              <a:latin typeface="Calibri" panose="020F0502020204030204" pitchFamily="34" charset="0"/>
            </a:endParaRPr>
          </a:p>
        </p:txBody>
      </p:sp>
    </p:spTree>
    <p:extLst>
      <p:ext uri="{BB962C8B-B14F-4D97-AF65-F5344CB8AC3E}">
        <p14:creationId xmlns:p14="http://schemas.microsoft.com/office/powerpoint/2010/main" val="2262601075"/>
      </p:ext>
    </p:extLst>
  </p:cSld>
  <p:clrMapOvr>
    <a:masterClrMapping/>
  </p:clrMapOvr>
  <p:transition spd="slow">
    <p:wip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Εξειδίκευση Γενικών Κριτηρίων Πιστοποίησης</a:t>
            </a:r>
            <a:r>
              <a:rPr lang="el-GR" sz="2800" b="1" dirty="0">
                <a:solidFill>
                  <a:srgbClr val="C00000"/>
                </a:solidFill>
                <a:latin typeface="Calibri" panose="020F0502020204030204" pitchFamily="34" charset="0"/>
              </a:rPr>
              <a:t> </a:t>
            </a:r>
            <a:r>
              <a:rPr lang="en-US" sz="2800" dirty="0" smtClean="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2στ-ζ</a:t>
            </a:r>
            <a:r>
              <a:rPr lang="en-US" sz="2800" dirty="0" smtClean="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2</a:t>
            </a:r>
            <a:r>
              <a:rPr lang="en-US" sz="2800" dirty="0" smtClean="0">
                <a:solidFill>
                  <a:srgbClr val="C00000"/>
                </a:solidFill>
                <a:latin typeface="Calibri" panose="020F0502020204030204" pitchFamily="34" charset="0"/>
              </a:rPr>
              <a:t>)</a:t>
            </a:r>
            <a:r>
              <a:rPr lang="el-GR" sz="2800" dirty="0">
                <a:solidFill>
                  <a:srgbClr val="C00000"/>
                </a:solidFill>
                <a:latin typeface="Calibri" panose="020F0502020204030204" pitchFamily="34" charset="0"/>
              </a:rPr>
              <a:t/>
            </a:r>
            <a:br>
              <a:rPr lang="el-GR" sz="2800" dirty="0">
                <a:solidFill>
                  <a:srgbClr val="C00000"/>
                </a:solidFill>
                <a:latin typeface="Calibri" panose="020F0502020204030204" pitchFamily="34" charset="0"/>
              </a:rPr>
            </a:br>
            <a:r>
              <a:rPr lang="el-GR" sz="2000" dirty="0" smtClean="0">
                <a:solidFill>
                  <a:srgbClr val="002060"/>
                </a:solidFill>
                <a:latin typeface="Calibri" panose="020F0502020204030204" pitchFamily="34" charset="0"/>
              </a:rPr>
              <a:t>Άρθρο </a:t>
            </a:r>
            <a:r>
              <a:rPr lang="el-GR" sz="2000" dirty="0">
                <a:solidFill>
                  <a:srgbClr val="002060"/>
                </a:solidFill>
                <a:latin typeface="Calibri" panose="020F0502020204030204" pitchFamily="34" charset="0"/>
              </a:rPr>
              <a:t>72 “Κριτήρια Πιστοποίησης” του </a:t>
            </a:r>
            <a:r>
              <a:rPr lang="el-GR" sz="2000" dirty="0" smtClean="0">
                <a:solidFill>
                  <a:srgbClr val="002060"/>
                </a:solidFill>
                <a:latin typeface="Calibri" panose="020F0502020204030204" pitchFamily="34" charset="0"/>
              </a:rPr>
              <a:t>Ν.4009/11</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pPr marL="0" indent="0">
              <a:buNone/>
            </a:pPr>
            <a:r>
              <a:rPr lang="el-GR" sz="2000" b="1" dirty="0" err="1">
                <a:latin typeface="Calibri" panose="020F0502020204030204" pitchFamily="34" charset="0"/>
              </a:rPr>
              <a:t>σ</a:t>
            </a:r>
            <a:r>
              <a:rPr lang="el-GR" sz="2000" b="1" dirty="0" err="1" smtClean="0">
                <a:latin typeface="Calibri" panose="020F0502020204030204" pitchFamily="34" charset="0"/>
              </a:rPr>
              <a:t>τ</a:t>
            </a:r>
            <a:r>
              <a:rPr lang="el-GR" sz="2000" b="1" dirty="0" smtClean="0">
                <a:latin typeface="Calibri" panose="020F0502020204030204" pitchFamily="34" charset="0"/>
              </a:rPr>
              <a:t>)  Ποιότητα </a:t>
            </a:r>
            <a:r>
              <a:rPr lang="el-GR" sz="2000" b="1" dirty="0">
                <a:latin typeface="Calibri" panose="020F0502020204030204" pitchFamily="34" charset="0"/>
              </a:rPr>
              <a:t>του ερευνητικού έργου της ακαδημαϊκής μονάδας,</a:t>
            </a:r>
            <a:endParaRPr lang="el-GR" sz="2000" dirty="0">
              <a:latin typeface="Calibri" panose="020F0502020204030204" pitchFamily="34" charset="0"/>
            </a:endParaRPr>
          </a:p>
          <a:p>
            <a:pPr lvl="1"/>
            <a:r>
              <a:rPr lang="el-GR" sz="1800" i="1" dirty="0">
                <a:latin typeface="Calibri" panose="020F0502020204030204" pitchFamily="34" charset="0"/>
              </a:rPr>
              <a:t>Υπάρχει σαφής προσανατολισμός των ερευνητικών δραστηριοτήτων της ακαδημαϊκής μονάδας σε συγκεκριμένα πεδία ερευνητικού ενδιαφέροντος</a:t>
            </a:r>
            <a:endParaRPr lang="el-GR" sz="1800" dirty="0">
              <a:latin typeface="Calibri" panose="020F0502020204030204" pitchFamily="34" charset="0"/>
            </a:endParaRPr>
          </a:p>
          <a:p>
            <a:pPr lvl="1"/>
            <a:r>
              <a:rPr lang="el-GR" sz="1800" i="1" dirty="0">
                <a:latin typeface="Calibri" panose="020F0502020204030204" pitchFamily="34" charset="0"/>
              </a:rPr>
              <a:t>Αποτελέσματα ερευνητικής δραστηριότητας τελευταίας πενταετίας</a:t>
            </a:r>
            <a:endParaRPr lang="el-GR" sz="1800" dirty="0">
              <a:latin typeface="Calibri" panose="020F0502020204030204" pitchFamily="34" charset="0"/>
            </a:endParaRPr>
          </a:p>
          <a:p>
            <a:pPr lvl="1"/>
            <a:r>
              <a:rPr lang="el-GR" sz="1800" i="1" dirty="0">
                <a:latin typeface="Calibri" panose="020F0502020204030204" pitchFamily="34" charset="0"/>
              </a:rPr>
              <a:t>Ποσοστό μελών ΔΕΠ/ΕΠ που έχουν ενεργό ερευνητική δραστηριότητα</a:t>
            </a:r>
            <a:endParaRPr lang="el-GR" sz="1800" dirty="0">
              <a:latin typeface="Calibri" panose="020F0502020204030204" pitchFamily="34" charset="0"/>
            </a:endParaRPr>
          </a:p>
          <a:p>
            <a:pPr lvl="1"/>
            <a:r>
              <a:rPr lang="el-GR" sz="1800" i="1" dirty="0">
                <a:latin typeface="Calibri" panose="020F0502020204030204" pitchFamily="34" charset="0"/>
              </a:rPr>
              <a:t>Συμμετοχή σε διεθνή δίκτυα με άλλα ΑΕΙ / Ερευνητικούς </a:t>
            </a:r>
            <a:r>
              <a:rPr lang="el-GR" sz="1800" i="1" dirty="0" smtClean="0">
                <a:latin typeface="Calibri" panose="020F0502020204030204" pitchFamily="34" charset="0"/>
              </a:rPr>
              <a:t>φορείς</a:t>
            </a:r>
          </a:p>
          <a:p>
            <a:pPr lvl="1"/>
            <a:endParaRPr lang="el-GR" sz="1800" i="1" dirty="0" smtClean="0">
              <a:latin typeface="Calibri" panose="020F0502020204030204" pitchFamily="34" charset="0"/>
            </a:endParaRPr>
          </a:p>
          <a:p>
            <a:pPr marL="0" indent="0">
              <a:buNone/>
            </a:pPr>
            <a:r>
              <a:rPr lang="el-GR" sz="2000" b="1" dirty="0">
                <a:latin typeface="Calibri" panose="020F0502020204030204" pitchFamily="34" charset="0"/>
              </a:rPr>
              <a:t>ζ)  Ο βαθμός σύνδεσης της διδασκαλίας με την έρευνα, </a:t>
            </a:r>
            <a:endParaRPr lang="el-GR" sz="2000" dirty="0">
              <a:latin typeface="Calibri" panose="020F0502020204030204" pitchFamily="34" charset="0"/>
            </a:endParaRPr>
          </a:p>
          <a:p>
            <a:pPr lvl="1"/>
            <a:r>
              <a:rPr lang="el-GR" sz="1800" i="1" dirty="0">
                <a:latin typeface="Calibri" panose="020F0502020204030204" pitchFamily="34" charset="0"/>
              </a:rPr>
              <a:t>Συσχέτιση των ερευνητικών δραστηριοτήτων των μελών ΔΕΠ/ΕΠ με τα βασικά γνωστικά αντικείμενα του τμήματος</a:t>
            </a:r>
            <a:endParaRPr lang="el-GR" sz="1800" dirty="0">
              <a:latin typeface="Calibri" panose="020F0502020204030204" pitchFamily="34" charset="0"/>
            </a:endParaRPr>
          </a:p>
          <a:p>
            <a:pPr lvl="1"/>
            <a:r>
              <a:rPr lang="el-GR" sz="1800" i="1" dirty="0">
                <a:latin typeface="Calibri" panose="020F0502020204030204" pitchFamily="34" charset="0"/>
              </a:rPr>
              <a:t>Εκπαίδευση των φοιτητών στην ερευνητική διαδικασία. </a:t>
            </a:r>
            <a:endParaRPr lang="el-GR" sz="1800" dirty="0">
              <a:latin typeface="Calibri" panose="020F0502020204030204" pitchFamily="34" charset="0"/>
            </a:endParaRPr>
          </a:p>
          <a:p>
            <a:pPr lvl="1"/>
            <a:r>
              <a:rPr lang="el-GR" sz="1800" i="1" dirty="0">
                <a:latin typeface="Calibri" panose="020F0502020204030204" pitchFamily="34" charset="0"/>
              </a:rPr>
              <a:t>Συμμετοχή των  φοιτητών σε ερευνητικά έργα.</a:t>
            </a:r>
          </a:p>
          <a:p>
            <a:pPr lvl="1"/>
            <a:endParaRPr lang="el-GR" sz="1800" dirty="0">
              <a:latin typeface="Calibri" panose="020F0502020204030204" pitchFamily="34" charset="0"/>
            </a:endParaRPr>
          </a:p>
        </p:txBody>
      </p:sp>
    </p:spTree>
    <p:extLst>
      <p:ext uri="{BB962C8B-B14F-4D97-AF65-F5344CB8AC3E}">
        <p14:creationId xmlns:p14="http://schemas.microsoft.com/office/powerpoint/2010/main" val="3529595446"/>
      </p:ext>
    </p:extLst>
  </p:cSld>
  <p:clrMapOvr>
    <a:masterClrMapping/>
  </p:clrMapOvr>
  <p:transition spd="slow">
    <p:wip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Εξειδίκευση Γενικών Κριτηρίων Πιστοποίησης</a:t>
            </a:r>
            <a:r>
              <a:rPr lang="el-GR" sz="2800" b="1" dirty="0">
                <a:solidFill>
                  <a:srgbClr val="C00000"/>
                </a:solidFill>
                <a:latin typeface="Calibri" panose="020F0502020204030204" pitchFamily="34" charset="0"/>
              </a:rPr>
              <a:t> </a:t>
            </a:r>
            <a:r>
              <a:rPr lang="en-US" sz="2800" dirty="0" smtClean="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2η</a:t>
            </a:r>
            <a:r>
              <a:rPr lang="en-US" sz="2800" dirty="0" smtClean="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2</a:t>
            </a:r>
            <a:r>
              <a:rPr lang="en-US" sz="2800" dirty="0" smtClean="0">
                <a:solidFill>
                  <a:srgbClr val="C00000"/>
                </a:solidFill>
                <a:latin typeface="Calibri" panose="020F0502020204030204" pitchFamily="34" charset="0"/>
              </a:rPr>
              <a:t>)</a:t>
            </a:r>
            <a:r>
              <a:rPr lang="el-GR" sz="2800" dirty="0">
                <a:solidFill>
                  <a:srgbClr val="C00000"/>
                </a:solidFill>
                <a:latin typeface="Calibri" panose="020F0502020204030204" pitchFamily="34" charset="0"/>
              </a:rPr>
              <a:t/>
            </a:r>
            <a:br>
              <a:rPr lang="el-GR" sz="2800" dirty="0">
                <a:solidFill>
                  <a:srgbClr val="C00000"/>
                </a:solidFill>
                <a:latin typeface="Calibri" panose="020F0502020204030204" pitchFamily="34" charset="0"/>
              </a:rPr>
            </a:br>
            <a:r>
              <a:rPr lang="el-GR" sz="2000" dirty="0" smtClean="0">
                <a:solidFill>
                  <a:srgbClr val="002060"/>
                </a:solidFill>
                <a:latin typeface="Calibri" panose="020F0502020204030204" pitchFamily="34" charset="0"/>
              </a:rPr>
              <a:t>Άρθρο </a:t>
            </a:r>
            <a:r>
              <a:rPr lang="el-GR" sz="2000" dirty="0">
                <a:solidFill>
                  <a:srgbClr val="002060"/>
                </a:solidFill>
                <a:latin typeface="Calibri" panose="020F0502020204030204" pitchFamily="34" charset="0"/>
              </a:rPr>
              <a:t>72 “Κριτήρια Πιστοποίησης” του </a:t>
            </a:r>
            <a:r>
              <a:rPr lang="el-GR" sz="2000" dirty="0" smtClean="0">
                <a:solidFill>
                  <a:srgbClr val="002060"/>
                </a:solidFill>
                <a:latin typeface="Calibri" panose="020F0502020204030204" pitchFamily="34" charset="0"/>
              </a:rPr>
              <a:t>Ν.4009/11</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pPr marL="0" indent="0">
              <a:buNone/>
            </a:pPr>
            <a:r>
              <a:rPr lang="el-GR" sz="2000" b="1" dirty="0" smtClean="0">
                <a:latin typeface="Calibri" panose="020F0502020204030204" pitchFamily="34" charset="0"/>
              </a:rPr>
              <a:t>η</a:t>
            </a:r>
            <a:r>
              <a:rPr lang="el-GR" sz="2000" b="1" dirty="0">
                <a:latin typeface="Calibri" panose="020F0502020204030204" pitchFamily="34" charset="0"/>
              </a:rPr>
              <a:t>) </a:t>
            </a:r>
            <a:r>
              <a:rPr lang="el-GR" sz="2000" b="1" dirty="0" smtClean="0">
                <a:latin typeface="Calibri" panose="020F0502020204030204" pitchFamily="34" charset="0"/>
              </a:rPr>
              <a:t> Ζήτηση </a:t>
            </a:r>
            <a:r>
              <a:rPr lang="el-GR" sz="2000" b="1" dirty="0">
                <a:latin typeface="Calibri" panose="020F0502020204030204" pitchFamily="34" charset="0"/>
              </a:rPr>
              <a:t>στην αγορά εργασίας των αποκτώμενων προσόντων</a:t>
            </a:r>
            <a:endParaRPr lang="el-GR" sz="2000" dirty="0">
              <a:latin typeface="Calibri" panose="020F0502020204030204" pitchFamily="34" charset="0"/>
            </a:endParaRPr>
          </a:p>
          <a:p>
            <a:pPr lvl="1"/>
            <a:r>
              <a:rPr lang="el-GR" sz="1800" i="1" dirty="0">
                <a:latin typeface="Calibri" panose="020F0502020204030204" pitchFamily="34" charset="0"/>
              </a:rPr>
              <a:t>Οι επαγγελματικές δραστηριότητες της πλειοψηφίας των αποφοίτων ανταποκρίνονται στις προσδοκίες του τμήματος</a:t>
            </a:r>
          </a:p>
          <a:p>
            <a:pPr lvl="1"/>
            <a:r>
              <a:rPr lang="el-GR" sz="1800" i="1" dirty="0">
                <a:latin typeface="Calibri" panose="020F0502020204030204" pitchFamily="34" charset="0"/>
              </a:rPr>
              <a:t>Πιθανές εκδοχές επαγγελματικής απορρόφησης των αποφοίτων του ΠΣ (περιγραφή θέσεων εργασίας)</a:t>
            </a:r>
          </a:p>
          <a:p>
            <a:pPr lvl="1"/>
            <a:r>
              <a:rPr lang="el-GR" sz="1800" i="1" dirty="0">
                <a:latin typeface="Calibri" panose="020F0502020204030204" pitchFamily="34" charset="0"/>
              </a:rPr>
              <a:t>Τεκμηρίωση της ζήτησης για συγκεκριμένα επαγγέλματα </a:t>
            </a:r>
          </a:p>
          <a:p>
            <a:pPr lvl="1"/>
            <a:endParaRPr lang="el-GR" sz="1800" dirty="0">
              <a:latin typeface="Calibri" panose="020F0502020204030204" pitchFamily="34" charset="0"/>
            </a:endParaRPr>
          </a:p>
          <a:p>
            <a:pPr marL="185738" lvl="2" indent="0" defTabSz="806450">
              <a:lnSpc>
                <a:spcPct val="95000"/>
              </a:lnSpc>
              <a:spcBef>
                <a:spcPts val="600"/>
              </a:spcBef>
              <a:buNone/>
            </a:pPr>
            <a:r>
              <a:rPr lang="el-GR" sz="700" b="1" dirty="0" smtClean="0">
                <a:solidFill>
                  <a:srgbClr val="C00000"/>
                </a:solidFill>
                <a:latin typeface="Calibri" panose="020F0502020204030204" pitchFamily="34" charset="0"/>
              </a:rPr>
              <a:t> </a:t>
            </a:r>
            <a:endParaRPr lang="el-GR" sz="800" dirty="0">
              <a:latin typeface="Calibri" panose="020F0502020204030204" pitchFamily="34" charset="0"/>
            </a:endParaRPr>
          </a:p>
        </p:txBody>
      </p:sp>
    </p:spTree>
    <p:extLst>
      <p:ext uri="{BB962C8B-B14F-4D97-AF65-F5344CB8AC3E}">
        <p14:creationId xmlns:p14="http://schemas.microsoft.com/office/powerpoint/2010/main" val="3983850929"/>
      </p:ext>
    </p:extLst>
  </p:cSld>
  <p:clrMapOvr>
    <a:masterClrMapping/>
  </p:clrMapOvr>
  <p:transition spd="slow">
    <p:wip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2800" b="1" dirty="0" smtClean="0">
                <a:solidFill>
                  <a:srgbClr val="C00000"/>
                </a:solidFill>
                <a:latin typeface="Calibri" panose="020F0502020204030204" pitchFamily="34" charset="0"/>
                <a:ea typeface="+mn-ea"/>
                <a:cs typeface="+mn-cs"/>
              </a:rPr>
              <a:t>Εξειδίκευση Γενικών Κριτηρίων Πιστοποίησης </a:t>
            </a:r>
            <a:r>
              <a:rPr lang="en-US" sz="2800" dirty="0" smtClean="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2θ</a:t>
            </a:r>
            <a:r>
              <a:rPr lang="en-US" sz="2800" dirty="0" smtClean="0">
                <a:solidFill>
                  <a:srgbClr val="C00000"/>
                </a:solidFill>
                <a:latin typeface="Calibri" panose="020F0502020204030204" pitchFamily="34" charset="0"/>
              </a:rPr>
              <a:t>/</a:t>
            </a:r>
            <a:r>
              <a:rPr lang="el-GR" sz="2800" dirty="0" smtClean="0">
                <a:solidFill>
                  <a:srgbClr val="C00000"/>
                </a:solidFill>
                <a:latin typeface="Calibri" panose="020F0502020204030204" pitchFamily="34" charset="0"/>
              </a:rPr>
              <a:t>2</a:t>
            </a:r>
            <a:r>
              <a:rPr lang="en-US" sz="2800" dirty="0" smtClean="0">
                <a:solidFill>
                  <a:srgbClr val="C00000"/>
                </a:solidFill>
                <a:latin typeface="Calibri" panose="020F0502020204030204" pitchFamily="34" charset="0"/>
              </a:rPr>
              <a:t>)</a:t>
            </a:r>
            <a:r>
              <a:rPr lang="el-GR" sz="2800" dirty="0">
                <a:solidFill>
                  <a:srgbClr val="C00000"/>
                </a:solidFill>
                <a:latin typeface="Calibri" panose="020F0502020204030204" pitchFamily="34" charset="0"/>
              </a:rPr>
              <a:t/>
            </a:r>
            <a:br>
              <a:rPr lang="el-GR" sz="2800" dirty="0">
                <a:solidFill>
                  <a:srgbClr val="C00000"/>
                </a:solidFill>
                <a:latin typeface="Calibri" panose="020F0502020204030204" pitchFamily="34" charset="0"/>
              </a:rPr>
            </a:br>
            <a:r>
              <a:rPr lang="el-GR" sz="2000" dirty="0" smtClean="0">
                <a:solidFill>
                  <a:srgbClr val="002060"/>
                </a:solidFill>
                <a:latin typeface="Calibri" panose="020F0502020204030204" pitchFamily="34" charset="0"/>
              </a:rPr>
              <a:t>Άρθρο </a:t>
            </a:r>
            <a:r>
              <a:rPr lang="el-GR" sz="2000" dirty="0">
                <a:solidFill>
                  <a:srgbClr val="002060"/>
                </a:solidFill>
                <a:latin typeface="Calibri" panose="020F0502020204030204" pitchFamily="34" charset="0"/>
              </a:rPr>
              <a:t>72 “Κριτήρια Πιστοποίησης” του </a:t>
            </a:r>
            <a:r>
              <a:rPr lang="el-GR" sz="2000" dirty="0" smtClean="0">
                <a:solidFill>
                  <a:srgbClr val="002060"/>
                </a:solidFill>
                <a:latin typeface="Calibri" panose="020F0502020204030204" pitchFamily="34" charset="0"/>
              </a:rPr>
              <a:t>Ν.4009/11</a:t>
            </a:r>
            <a:r>
              <a:rPr lang="el-GR" sz="2800" dirty="0" smtClean="0">
                <a:latin typeface="Calibri" pitchFamily="34" charset="0"/>
              </a:rPr>
              <a:t/>
            </a:r>
            <a:br>
              <a:rPr lang="el-GR" sz="2800" dirty="0" smtClean="0">
                <a:latin typeface="Calibri" pitchFamily="34" charset="0"/>
              </a:rPr>
            </a:br>
            <a:endParaRPr lang="en-GB" sz="2800" dirty="0" smtClean="0"/>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pPr marL="263525" indent="-263525">
              <a:buNone/>
            </a:pPr>
            <a:r>
              <a:rPr lang="el-GR" sz="2000" b="1" dirty="0">
                <a:latin typeface="Calibri" panose="020F0502020204030204" pitchFamily="34" charset="0"/>
              </a:rPr>
              <a:t>θ) </a:t>
            </a:r>
            <a:r>
              <a:rPr lang="el-GR" sz="2000" b="1" dirty="0" smtClean="0">
                <a:latin typeface="Calibri" panose="020F0502020204030204" pitchFamily="34" charset="0"/>
              </a:rPr>
              <a:t>Ποιότητα </a:t>
            </a:r>
            <a:r>
              <a:rPr lang="el-GR" sz="2000" b="1" dirty="0">
                <a:latin typeface="Calibri" panose="020F0502020204030204" pitchFamily="34" charset="0"/>
              </a:rPr>
              <a:t>των υποστηρικτικών υπηρεσιών, όπως οι διοικητικές υπηρεσίες, οι βιβλιοθήκες και οι υπηρεσίες φοιτητικής μέριμνας.</a:t>
            </a:r>
            <a:endParaRPr lang="el-GR" sz="2000" dirty="0">
              <a:latin typeface="Calibri" panose="020F0502020204030204" pitchFamily="34" charset="0"/>
            </a:endParaRPr>
          </a:p>
          <a:p>
            <a:pPr lvl="1"/>
            <a:r>
              <a:rPr lang="el-GR" sz="1800" i="1" dirty="0">
                <a:latin typeface="Calibri" panose="020F0502020204030204" pitchFamily="34" charset="0"/>
              </a:rPr>
              <a:t>οι εγκαταστάσεις είναι επαρκείς τόσο σε μέγεθος όσο και στην ποιότητά των χώρων.</a:t>
            </a:r>
            <a:endParaRPr lang="el-GR" sz="1800" dirty="0">
              <a:latin typeface="Calibri" panose="020F0502020204030204" pitchFamily="34" charset="0"/>
            </a:endParaRPr>
          </a:p>
          <a:p>
            <a:pPr lvl="1"/>
            <a:r>
              <a:rPr lang="el-GR" sz="1800" i="1" dirty="0">
                <a:latin typeface="Calibri" panose="020F0502020204030204" pitchFamily="34" charset="0"/>
              </a:rPr>
              <a:t>ο εξοπλισμός που χρησιμοποιείται στη διδασκαλία και την εκμάθηση (εργαστηριακός και ηλεκτρονικός εξοπλισμός, αναλώσιμα, κ.λπ.) είναι ποσοτικά και ποιοτικά επαρκής.</a:t>
            </a:r>
            <a:endParaRPr lang="el-GR" sz="1800" dirty="0">
              <a:latin typeface="Calibri" panose="020F0502020204030204" pitchFamily="34" charset="0"/>
            </a:endParaRPr>
          </a:p>
          <a:p>
            <a:pPr lvl="1"/>
            <a:r>
              <a:rPr lang="el-GR" sz="1800" i="1" dirty="0">
                <a:latin typeface="Calibri" panose="020F0502020204030204" pitchFamily="34" charset="0"/>
              </a:rPr>
              <a:t>υπάρχει το κατάλληλο περιβάλλον που ενθαρρύνει και διευκολύνει την πρακτική εξάσκηση των φοιτητών.</a:t>
            </a:r>
            <a:endParaRPr lang="el-GR" sz="1800" dirty="0">
              <a:latin typeface="Calibri" panose="020F0502020204030204" pitchFamily="34" charset="0"/>
            </a:endParaRPr>
          </a:p>
          <a:p>
            <a:pPr lvl="1"/>
            <a:r>
              <a:rPr lang="el-GR" sz="1800" i="1" dirty="0">
                <a:latin typeface="Calibri" panose="020F0502020204030204" pitchFamily="34" charset="0"/>
              </a:rPr>
              <a:t>το διδακτικό υλικό (βιβλία, εγχειρίδια, επιστημονικά περιοδικά, βάσεις δεδομένων) είναι επαρκές και εύκολα </a:t>
            </a:r>
            <a:r>
              <a:rPr lang="el-GR" sz="1800" i="1" dirty="0" err="1">
                <a:latin typeface="Calibri" panose="020F0502020204030204" pitchFamily="34" charset="0"/>
              </a:rPr>
              <a:t>προσβάσιμο</a:t>
            </a:r>
            <a:r>
              <a:rPr lang="el-GR" sz="1800" i="1" dirty="0">
                <a:latin typeface="Calibri" panose="020F0502020204030204" pitchFamily="34" charset="0"/>
              </a:rPr>
              <a:t> από τους φοιτητές.</a:t>
            </a:r>
            <a:endParaRPr lang="el-GR" sz="1800" dirty="0">
              <a:latin typeface="Calibri" panose="020F0502020204030204" pitchFamily="34" charset="0"/>
            </a:endParaRPr>
          </a:p>
          <a:p>
            <a:pPr lvl="1"/>
            <a:r>
              <a:rPr lang="el-GR" sz="1800" i="1" dirty="0">
                <a:latin typeface="Calibri" panose="020F0502020204030204" pitchFamily="34" charset="0"/>
              </a:rPr>
              <a:t>Το διδακτικό προσωπικό αξιοποιεί τα ηλεκτρονικά μέσα για την υποστήριξη της μαθησιακής διαδικασίας</a:t>
            </a:r>
            <a:endParaRPr lang="el-GR" sz="1800" dirty="0">
              <a:latin typeface="Calibri" panose="020F0502020204030204" pitchFamily="34" charset="0"/>
            </a:endParaRPr>
          </a:p>
          <a:p>
            <a:pPr lvl="1"/>
            <a:r>
              <a:rPr lang="el-GR" sz="1800" i="1" dirty="0">
                <a:latin typeface="Calibri" panose="020F0502020204030204" pitchFamily="34" charset="0"/>
              </a:rPr>
              <a:t>το ίδρυμα εξασφαλίζει ικανοποιητικό επίπεδο ακαδημαϊκής και κοινωνικής υποστήριξης των φοιτητών</a:t>
            </a:r>
            <a:endParaRPr lang="el-GR" sz="1800" dirty="0">
              <a:latin typeface="Calibri" panose="020F0502020204030204" pitchFamily="34" charset="0"/>
            </a:endParaRPr>
          </a:p>
          <a:p>
            <a:pPr marL="185738" lvl="2" indent="0" defTabSz="806450">
              <a:lnSpc>
                <a:spcPct val="95000"/>
              </a:lnSpc>
              <a:spcBef>
                <a:spcPts val="600"/>
              </a:spcBef>
              <a:buNone/>
            </a:pPr>
            <a:r>
              <a:rPr lang="el-GR" sz="700" b="1" dirty="0" smtClean="0">
                <a:solidFill>
                  <a:srgbClr val="C00000"/>
                </a:solidFill>
                <a:latin typeface="Calibri" panose="020F0502020204030204" pitchFamily="34" charset="0"/>
              </a:rPr>
              <a:t> </a:t>
            </a:r>
            <a:endParaRPr lang="el-GR" sz="800" dirty="0">
              <a:latin typeface="Calibri" panose="020F0502020204030204" pitchFamily="34" charset="0"/>
            </a:endParaRPr>
          </a:p>
        </p:txBody>
      </p:sp>
    </p:spTree>
    <p:extLst>
      <p:ext uri="{BB962C8B-B14F-4D97-AF65-F5344CB8AC3E}">
        <p14:creationId xmlns:p14="http://schemas.microsoft.com/office/powerpoint/2010/main" val="2125950752"/>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GB" sz="3400" b="1" dirty="0" smtClean="0">
                <a:solidFill>
                  <a:srgbClr val="C00000"/>
                </a:solidFill>
                <a:latin typeface="Calibri" pitchFamily="34" charset="0"/>
              </a:rPr>
              <a:t>European Standards &amp; Guidelines (ESG)</a:t>
            </a:r>
            <a:br>
              <a:rPr lang="en-GB" sz="3400" b="1" dirty="0" smtClean="0">
                <a:solidFill>
                  <a:srgbClr val="C00000"/>
                </a:solidFill>
                <a:latin typeface="Calibri" pitchFamily="34" charset="0"/>
              </a:rPr>
            </a:br>
            <a:r>
              <a:rPr lang="en-GB" sz="2000" i="1" dirty="0" smtClean="0">
                <a:solidFill>
                  <a:srgbClr val="C00000"/>
                </a:solidFill>
              </a:rPr>
              <a:t>Draft </a:t>
            </a:r>
            <a:r>
              <a:rPr lang="en-GB" sz="2000" i="1" dirty="0">
                <a:solidFill>
                  <a:srgbClr val="C00000"/>
                </a:solidFill>
              </a:rPr>
              <a:t>initial </a:t>
            </a:r>
            <a:r>
              <a:rPr lang="en-GB" sz="2000" i="1" dirty="0" smtClean="0">
                <a:solidFill>
                  <a:srgbClr val="C00000"/>
                </a:solidFill>
              </a:rPr>
              <a:t>proposal</a:t>
            </a:r>
            <a:r>
              <a:rPr lang="el-GR" sz="2000" i="1" dirty="0" smtClean="0">
                <a:solidFill>
                  <a:srgbClr val="C00000"/>
                </a:solidFill>
              </a:rPr>
              <a:t> </a:t>
            </a:r>
            <a:r>
              <a:rPr lang="en-US" sz="2000" i="1" dirty="0" smtClean="0">
                <a:solidFill>
                  <a:srgbClr val="C00000"/>
                </a:solidFill>
              </a:rPr>
              <a:t>revision </a:t>
            </a:r>
            <a:r>
              <a:rPr lang="el-GR" sz="2000" i="1" dirty="0" smtClean="0">
                <a:solidFill>
                  <a:srgbClr val="C00000"/>
                </a:solidFill>
              </a:rPr>
              <a:t>2013</a:t>
            </a:r>
            <a:r>
              <a:rPr lang="el-GR" dirty="0" smtClean="0">
                <a:solidFill>
                  <a:srgbClr val="C00000"/>
                </a:solidFill>
                <a:latin typeface="Calibri" pitchFamily="34" charset="0"/>
              </a:rPr>
              <a:t/>
            </a:r>
            <a:br>
              <a:rPr lang="el-GR" dirty="0" smtClean="0">
                <a:solidFill>
                  <a:srgbClr val="C00000"/>
                </a:solidFill>
                <a:latin typeface="Calibri" pitchFamily="34" charset="0"/>
              </a:rPr>
            </a:br>
            <a:endParaRPr lang="en-GB" dirty="0" smtClean="0">
              <a:solidFill>
                <a:srgbClr val="C00000"/>
              </a:solidFill>
            </a:endParaRPr>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pPr marL="357188" indent="-357188">
              <a:lnSpc>
                <a:spcPct val="90000"/>
              </a:lnSpc>
              <a:spcBef>
                <a:spcPts val="600"/>
              </a:spcBef>
              <a:buNone/>
            </a:pPr>
            <a:r>
              <a:rPr lang="el-GR" sz="2400" dirty="0" smtClean="0">
                <a:solidFill>
                  <a:schemeClr val="accent1">
                    <a:lumMod val="50000"/>
                  </a:schemeClr>
                </a:solidFill>
                <a:latin typeface="Calibri" panose="020F0502020204030204" pitchFamily="34" charset="0"/>
              </a:rPr>
              <a:t>Οι βασικές αρχές </a:t>
            </a:r>
            <a:r>
              <a:rPr lang="el-GR" sz="2400" dirty="0">
                <a:solidFill>
                  <a:schemeClr val="accent1">
                    <a:lumMod val="50000"/>
                  </a:schemeClr>
                </a:solidFill>
                <a:latin typeface="Calibri" panose="020F0502020204030204" pitchFamily="34" charset="0"/>
              </a:rPr>
              <a:t>για τη διασφάλιση της ποιότητας (ΔΠ) </a:t>
            </a:r>
            <a:r>
              <a:rPr lang="el-GR" sz="2400" dirty="0" smtClean="0">
                <a:solidFill>
                  <a:schemeClr val="accent1">
                    <a:lumMod val="50000"/>
                  </a:schemeClr>
                </a:solidFill>
                <a:latin typeface="Calibri" panose="020F0502020204030204" pitchFamily="34" charset="0"/>
              </a:rPr>
              <a:t>στον ΕΧΑΕ</a:t>
            </a:r>
          </a:p>
          <a:p>
            <a:pPr marL="357188" indent="-357188">
              <a:lnSpc>
                <a:spcPct val="90000"/>
              </a:lnSpc>
              <a:spcBef>
                <a:spcPts val="600"/>
              </a:spcBef>
              <a:buNone/>
            </a:pPr>
            <a:r>
              <a:rPr lang="el-GR" sz="2400" b="1" dirty="0" smtClean="0">
                <a:solidFill>
                  <a:schemeClr val="accent1">
                    <a:lumMod val="50000"/>
                  </a:schemeClr>
                </a:solidFill>
                <a:latin typeface="Calibri" panose="020F0502020204030204" pitchFamily="34" charset="0"/>
              </a:rPr>
              <a:t>	1. </a:t>
            </a:r>
            <a:r>
              <a:rPr lang="el-GR" sz="2400" dirty="0" smtClean="0">
                <a:solidFill>
                  <a:schemeClr val="accent1">
                    <a:lumMod val="50000"/>
                  </a:schemeClr>
                </a:solidFill>
                <a:latin typeface="Calibri" panose="020F0502020204030204" pitchFamily="34" charset="0"/>
              </a:rPr>
              <a:t>Τα </a:t>
            </a:r>
            <a:r>
              <a:rPr lang="el-GR" sz="2400" dirty="0">
                <a:solidFill>
                  <a:schemeClr val="accent1">
                    <a:lumMod val="50000"/>
                  </a:schemeClr>
                </a:solidFill>
                <a:latin typeface="Calibri" panose="020F0502020204030204" pitchFamily="34" charset="0"/>
              </a:rPr>
              <a:t>ΑΕΙ έχουν την πρωταρχική ευθύνη για την </a:t>
            </a:r>
            <a:r>
              <a:rPr lang="el-GR" sz="2400" dirty="0" smtClean="0">
                <a:solidFill>
                  <a:schemeClr val="accent1">
                    <a:lumMod val="50000"/>
                  </a:schemeClr>
                </a:solidFill>
                <a:latin typeface="Calibri" panose="020F0502020204030204" pitchFamily="34" charset="0"/>
              </a:rPr>
              <a:t>διασφάλιση ποιότητας στο έργο τους.</a:t>
            </a:r>
            <a:r>
              <a:rPr lang="el-GR" sz="2800" dirty="0" smtClean="0">
                <a:solidFill>
                  <a:schemeClr val="accent1">
                    <a:lumMod val="50000"/>
                  </a:schemeClr>
                </a:solidFill>
                <a:latin typeface="Calibri" panose="020F0502020204030204" pitchFamily="34" charset="0"/>
              </a:rPr>
              <a:t> </a:t>
            </a:r>
            <a:r>
              <a:rPr lang="el-GR" sz="2400" dirty="0">
                <a:solidFill>
                  <a:schemeClr val="accent1">
                    <a:lumMod val="50000"/>
                  </a:schemeClr>
                </a:solidFill>
                <a:latin typeface="Calibri" panose="020F0502020204030204" pitchFamily="34" charset="0"/>
              </a:rPr>
              <a:t>Η </a:t>
            </a:r>
            <a:r>
              <a:rPr lang="el-GR" sz="2400" b="1" dirty="0">
                <a:solidFill>
                  <a:schemeClr val="accent1">
                    <a:lumMod val="50000"/>
                  </a:schemeClr>
                </a:solidFill>
                <a:latin typeface="Calibri" panose="020F0502020204030204" pitchFamily="34" charset="0"/>
              </a:rPr>
              <a:t>καίρια σημασία της αυτονομίας </a:t>
            </a:r>
            <a:r>
              <a:rPr lang="el-GR" sz="2400" dirty="0">
                <a:solidFill>
                  <a:schemeClr val="accent1">
                    <a:lumMod val="50000"/>
                  </a:schemeClr>
                </a:solidFill>
                <a:latin typeface="Calibri" panose="020F0502020204030204" pitchFamily="34" charset="0"/>
              </a:rPr>
              <a:t>τους συνεπάγεται ευθύνες</a:t>
            </a:r>
            <a:r>
              <a:rPr lang="el-GR" sz="2400" dirty="0" smtClean="0">
                <a:solidFill>
                  <a:schemeClr val="accent1">
                    <a:lumMod val="50000"/>
                  </a:schemeClr>
                </a:solidFill>
                <a:latin typeface="Calibri" panose="020F0502020204030204" pitchFamily="34" charset="0"/>
              </a:rPr>
              <a:t>.</a:t>
            </a:r>
          </a:p>
          <a:p>
            <a:pPr marL="357188" indent="-357188">
              <a:lnSpc>
                <a:spcPct val="90000"/>
              </a:lnSpc>
              <a:spcBef>
                <a:spcPts val="600"/>
              </a:spcBef>
              <a:buNone/>
            </a:pPr>
            <a:r>
              <a:rPr lang="el-GR" sz="2400" b="1" dirty="0" smtClean="0">
                <a:solidFill>
                  <a:schemeClr val="accent1">
                    <a:lumMod val="50000"/>
                  </a:schemeClr>
                </a:solidFill>
                <a:latin typeface="Calibri" panose="020F0502020204030204" pitchFamily="34" charset="0"/>
              </a:rPr>
              <a:t>	2</a:t>
            </a:r>
            <a:r>
              <a:rPr lang="el-GR" sz="2400" dirty="0">
                <a:solidFill>
                  <a:schemeClr val="accent1">
                    <a:lumMod val="50000"/>
                  </a:schemeClr>
                </a:solidFill>
                <a:latin typeface="Calibri" panose="020F0502020204030204" pitchFamily="34" charset="0"/>
              </a:rPr>
              <a:t>. </a:t>
            </a:r>
            <a:r>
              <a:rPr lang="el-GR" sz="2400" dirty="0" smtClean="0">
                <a:solidFill>
                  <a:schemeClr val="accent1">
                    <a:lumMod val="50000"/>
                  </a:schemeClr>
                </a:solidFill>
                <a:latin typeface="Calibri" panose="020F0502020204030204" pitchFamily="34" charset="0"/>
              </a:rPr>
              <a:t>Οι </a:t>
            </a:r>
            <a:r>
              <a:rPr lang="el-GR" sz="2400" dirty="0">
                <a:solidFill>
                  <a:schemeClr val="accent1">
                    <a:lumMod val="50000"/>
                  </a:schemeClr>
                </a:solidFill>
                <a:latin typeface="Calibri" panose="020F0502020204030204" pitchFamily="34" charset="0"/>
              </a:rPr>
              <a:t>δ</a:t>
            </a:r>
            <a:r>
              <a:rPr lang="el-GR" sz="2400" dirty="0" smtClean="0">
                <a:solidFill>
                  <a:schemeClr val="accent1">
                    <a:lumMod val="50000"/>
                  </a:schemeClr>
                </a:solidFill>
                <a:latin typeface="Calibri" panose="020F0502020204030204" pitchFamily="34" charset="0"/>
              </a:rPr>
              <a:t>ιαδικασίες ΔΠ πρέπει </a:t>
            </a:r>
            <a:r>
              <a:rPr lang="el-GR" sz="2400" dirty="0">
                <a:solidFill>
                  <a:schemeClr val="accent1">
                    <a:lumMod val="50000"/>
                  </a:schemeClr>
                </a:solidFill>
                <a:latin typeface="Calibri" panose="020F0502020204030204" pitchFamily="34" charset="0"/>
              </a:rPr>
              <a:t>να </a:t>
            </a:r>
            <a:r>
              <a:rPr lang="el-GR" sz="2400" dirty="0" smtClean="0">
                <a:solidFill>
                  <a:schemeClr val="accent1">
                    <a:lumMod val="50000"/>
                  </a:schemeClr>
                </a:solidFill>
                <a:latin typeface="Calibri" panose="020F0502020204030204" pitchFamily="34" charset="0"/>
              </a:rPr>
              <a:t>ανταποκρίνονται στην</a:t>
            </a:r>
            <a:r>
              <a:rPr lang="el-GR" sz="2000" dirty="0" smtClean="0">
                <a:solidFill>
                  <a:schemeClr val="accent1">
                    <a:lumMod val="50000"/>
                  </a:schemeClr>
                </a:solidFill>
                <a:latin typeface="Calibri" panose="020F0502020204030204" pitchFamily="34" charset="0"/>
              </a:rPr>
              <a:t> </a:t>
            </a:r>
            <a:r>
              <a:rPr lang="el-GR" sz="2400" b="1" dirty="0">
                <a:solidFill>
                  <a:schemeClr val="accent1">
                    <a:lumMod val="50000"/>
                  </a:schemeClr>
                </a:solidFill>
                <a:latin typeface="Calibri" panose="020F0502020204030204" pitchFamily="34" charset="0"/>
              </a:rPr>
              <a:t>ποικιλομορφία </a:t>
            </a:r>
            <a:r>
              <a:rPr lang="el-GR" sz="2400" b="1" dirty="0" smtClean="0">
                <a:solidFill>
                  <a:schemeClr val="accent1">
                    <a:lumMod val="50000"/>
                  </a:schemeClr>
                </a:solidFill>
                <a:latin typeface="Calibri" panose="020F0502020204030204" pitchFamily="34" charset="0"/>
              </a:rPr>
              <a:t>των </a:t>
            </a:r>
            <a:r>
              <a:rPr lang="el-GR" sz="2400" b="1" dirty="0" smtClean="0">
                <a:solidFill>
                  <a:schemeClr val="accent1">
                    <a:lumMod val="50000"/>
                  </a:schemeClr>
                </a:solidFill>
                <a:latin typeface="Calibri" panose="020F0502020204030204" pitchFamily="34" charset="0"/>
              </a:rPr>
              <a:t>Συστημάτων</a:t>
            </a:r>
            <a:r>
              <a:rPr lang="en-US" sz="2400" b="1" dirty="0" smtClean="0">
                <a:solidFill>
                  <a:schemeClr val="accent1">
                    <a:lumMod val="50000"/>
                  </a:schemeClr>
                </a:solidFill>
                <a:latin typeface="Calibri" panose="020F0502020204030204" pitchFamily="34" charset="0"/>
              </a:rPr>
              <a:t>, </a:t>
            </a:r>
            <a:r>
              <a:rPr lang="el-GR" sz="2400" b="1" dirty="0" smtClean="0">
                <a:solidFill>
                  <a:schemeClr val="accent1">
                    <a:lumMod val="50000"/>
                  </a:schemeClr>
                </a:solidFill>
                <a:latin typeface="Calibri" panose="020F0502020204030204" pitchFamily="34" charset="0"/>
              </a:rPr>
              <a:t>των </a:t>
            </a:r>
            <a:r>
              <a:rPr lang="el-GR" sz="2400" b="1" dirty="0">
                <a:solidFill>
                  <a:schemeClr val="accent1">
                    <a:lumMod val="50000"/>
                  </a:schemeClr>
                </a:solidFill>
                <a:latin typeface="Calibri" panose="020F0502020204030204" pitchFamily="34" charset="0"/>
              </a:rPr>
              <a:t>Ι</a:t>
            </a:r>
            <a:r>
              <a:rPr lang="el-GR" sz="2400" b="1" dirty="0" smtClean="0">
                <a:solidFill>
                  <a:schemeClr val="accent1">
                    <a:lumMod val="50000"/>
                  </a:schemeClr>
                </a:solidFill>
                <a:latin typeface="Calibri" panose="020F0502020204030204" pitchFamily="34" charset="0"/>
              </a:rPr>
              <a:t>δρυμάτων </a:t>
            </a:r>
            <a:r>
              <a:rPr lang="el-GR" sz="2400" dirty="0" smtClean="0">
                <a:solidFill>
                  <a:schemeClr val="accent1">
                    <a:lumMod val="50000"/>
                  </a:schemeClr>
                </a:solidFill>
                <a:latin typeface="Calibri" panose="020F0502020204030204" pitchFamily="34" charset="0"/>
              </a:rPr>
              <a:t>και</a:t>
            </a:r>
            <a:r>
              <a:rPr lang="el-GR" sz="2400" b="1" dirty="0" smtClean="0">
                <a:solidFill>
                  <a:schemeClr val="accent1">
                    <a:lumMod val="50000"/>
                  </a:schemeClr>
                </a:solidFill>
                <a:latin typeface="Calibri" panose="020F0502020204030204" pitchFamily="34" charset="0"/>
              </a:rPr>
              <a:t> </a:t>
            </a:r>
            <a:r>
              <a:rPr lang="el-GR" sz="2400" b="1" dirty="0" smtClean="0">
                <a:solidFill>
                  <a:schemeClr val="accent1">
                    <a:lumMod val="50000"/>
                  </a:schemeClr>
                </a:solidFill>
                <a:latin typeface="Calibri" panose="020F0502020204030204" pitchFamily="34" charset="0"/>
              </a:rPr>
              <a:t>των Προγραμμάτων Σπουδών</a:t>
            </a:r>
            <a:r>
              <a:rPr lang="el-GR" sz="2400" dirty="0" smtClean="0">
                <a:solidFill>
                  <a:schemeClr val="accent1">
                    <a:lumMod val="50000"/>
                  </a:schemeClr>
                </a:solidFill>
                <a:latin typeface="Calibri" panose="020F0502020204030204" pitchFamily="34" charset="0"/>
              </a:rPr>
              <a:t>.</a:t>
            </a:r>
            <a:endParaRPr lang="el-GR" sz="2800" dirty="0">
              <a:solidFill>
                <a:schemeClr val="accent1">
                  <a:lumMod val="50000"/>
                </a:schemeClr>
              </a:solidFill>
              <a:latin typeface="Calibri" panose="020F0502020204030204" pitchFamily="34" charset="0"/>
            </a:endParaRPr>
          </a:p>
          <a:p>
            <a:pPr marL="357188" indent="-357188">
              <a:lnSpc>
                <a:spcPct val="90000"/>
              </a:lnSpc>
              <a:spcBef>
                <a:spcPts val="600"/>
              </a:spcBef>
              <a:buNone/>
            </a:pPr>
            <a:r>
              <a:rPr lang="el-GR" sz="2800" dirty="0">
                <a:solidFill>
                  <a:schemeClr val="accent1">
                    <a:lumMod val="50000"/>
                  </a:schemeClr>
                </a:solidFill>
                <a:latin typeface="Calibri" panose="020F0502020204030204" pitchFamily="34" charset="0"/>
              </a:rPr>
              <a:t>	</a:t>
            </a:r>
            <a:r>
              <a:rPr lang="el-GR" sz="2400" b="1" dirty="0">
                <a:solidFill>
                  <a:schemeClr val="accent1">
                    <a:lumMod val="50000"/>
                  </a:schemeClr>
                </a:solidFill>
                <a:latin typeface="Calibri" panose="020F0502020204030204" pitchFamily="34" charset="0"/>
              </a:rPr>
              <a:t>3</a:t>
            </a:r>
            <a:r>
              <a:rPr lang="el-GR" sz="2400" dirty="0">
                <a:solidFill>
                  <a:schemeClr val="accent1">
                    <a:lumMod val="50000"/>
                  </a:schemeClr>
                </a:solidFill>
                <a:latin typeface="Calibri" panose="020F0502020204030204" pitchFamily="34" charset="0"/>
              </a:rPr>
              <a:t>. Η διασφάλιση της ποιότητας υποστηρίζει </a:t>
            </a:r>
            <a:r>
              <a:rPr lang="el-GR" sz="2400" b="1" dirty="0">
                <a:solidFill>
                  <a:schemeClr val="accent1">
                    <a:lumMod val="50000"/>
                  </a:schemeClr>
                </a:solidFill>
                <a:latin typeface="Calibri" panose="020F0502020204030204" pitchFamily="34" charset="0"/>
              </a:rPr>
              <a:t>την ανάπτυξη μιας κουλτούρας ποιότητας </a:t>
            </a:r>
            <a:endParaRPr lang="el-GR" sz="2400" b="1" dirty="0" smtClean="0">
              <a:solidFill>
                <a:schemeClr val="accent1">
                  <a:lumMod val="50000"/>
                </a:schemeClr>
              </a:solidFill>
              <a:latin typeface="Calibri" panose="020F0502020204030204" pitchFamily="34" charset="0"/>
            </a:endParaRPr>
          </a:p>
          <a:p>
            <a:pPr marL="357188" indent="-357188">
              <a:lnSpc>
                <a:spcPct val="90000"/>
              </a:lnSpc>
              <a:spcBef>
                <a:spcPts val="600"/>
              </a:spcBef>
              <a:buNone/>
            </a:pPr>
            <a:r>
              <a:rPr lang="el-GR" sz="2400" b="1" dirty="0" smtClean="0">
                <a:solidFill>
                  <a:schemeClr val="accent1">
                    <a:lumMod val="50000"/>
                  </a:schemeClr>
                </a:solidFill>
                <a:latin typeface="Calibri" panose="020F0502020204030204" pitchFamily="34" charset="0"/>
              </a:rPr>
              <a:t>	4</a:t>
            </a:r>
            <a:r>
              <a:rPr lang="el-GR" sz="2400" b="1" dirty="0">
                <a:solidFill>
                  <a:schemeClr val="accent1">
                    <a:lumMod val="50000"/>
                  </a:schemeClr>
                </a:solidFill>
                <a:latin typeface="Calibri" panose="020F0502020204030204" pitchFamily="34" charset="0"/>
              </a:rPr>
              <a:t>. </a:t>
            </a:r>
            <a:r>
              <a:rPr lang="el-GR" sz="2400" dirty="0">
                <a:solidFill>
                  <a:schemeClr val="accent1">
                    <a:lumMod val="50000"/>
                  </a:schemeClr>
                </a:solidFill>
                <a:latin typeface="Calibri" panose="020F0502020204030204" pitchFamily="34" charset="0"/>
              </a:rPr>
              <a:t>Στις </a:t>
            </a:r>
            <a:r>
              <a:rPr lang="el-GR" sz="2400" dirty="0" smtClean="0">
                <a:solidFill>
                  <a:schemeClr val="accent1">
                    <a:lumMod val="50000"/>
                  </a:schemeClr>
                </a:solidFill>
                <a:latin typeface="Calibri" panose="020F0502020204030204" pitchFamily="34" charset="0"/>
              </a:rPr>
              <a:t>διαδικασίες </a:t>
            </a:r>
            <a:r>
              <a:rPr lang="el-GR" sz="2400" dirty="0">
                <a:solidFill>
                  <a:schemeClr val="accent1">
                    <a:lumMod val="50000"/>
                  </a:schemeClr>
                </a:solidFill>
                <a:latin typeface="Calibri" panose="020F0502020204030204" pitchFamily="34" charset="0"/>
              </a:rPr>
              <a:t>ΔΠ </a:t>
            </a:r>
            <a:r>
              <a:rPr lang="el-GR" sz="2400" b="1" dirty="0">
                <a:solidFill>
                  <a:schemeClr val="accent1">
                    <a:lumMod val="50000"/>
                  </a:schemeClr>
                </a:solidFill>
                <a:latin typeface="Calibri" panose="020F0502020204030204" pitchFamily="34" charset="0"/>
              </a:rPr>
              <a:t>συμμετέχουν όλοι οι ενδιαφερόμενοι </a:t>
            </a:r>
            <a:r>
              <a:rPr lang="el-GR" sz="2400" dirty="0">
                <a:solidFill>
                  <a:schemeClr val="accent1">
                    <a:lumMod val="50000"/>
                  </a:schemeClr>
                </a:solidFill>
                <a:latin typeface="Calibri" panose="020F0502020204030204" pitchFamily="34" charset="0"/>
              </a:rPr>
              <a:t>και λαμβάνονται υπόψη οι προσδοκίες όλων των φορέων και της </a:t>
            </a:r>
            <a:r>
              <a:rPr lang="el-GR" sz="2400" dirty="0" smtClean="0">
                <a:solidFill>
                  <a:schemeClr val="accent1">
                    <a:lumMod val="50000"/>
                  </a:schemeClr>
                </a:solidFill>
                <a:latin typeface="Calibri" panose="020F0502020204030204" pitchFamily="34" charset="0"/>
              </a:rPr>
              <a:t>κοινωνίας</a:t>
            </a:r>
            <a:endParaRPr lang="el-GR" sz="2400" dirty="0">
              <a:solidFill>
                <a:schemeClr val="accent1">
                  <a:lumMod val="50000"/>
                </a:schemeClr>
              </a:solidFill>
              <a:latin typeface="Calibri" panose="020F0502020204030204" pitchFamily="34" charset="0"/>
            </a:endParaRPr>
          </a:p>
        </p:txBody>
      </p:sp>
    </p:spTree>
    <p:extLst>
      <p:ext uri="{BB962C8B-B14F-4D97-AF65-F5344CB8AC3E}">
        <p14:creationId xmlns:p14="http://schemas.microsoft.com/office/powerpoint/2010/main" val="3323069971"/>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3400" b="1" dirty="0" smtClean="0">
                <a:solidFill>
                  <a:srgbClr val="C00000"/>
                </a:solidFill>
                <a:latin typeface="Calibri" pitchFamily="34" charset="0"/>
              </a:rPr>
              <a:t>Εθνικό Πλαίσιο Προσόντων</a:t>
            </a:r>
            <a:r>
              <a:rPr lang="el-GR" dirty="0" smtClean="0">
                <a:solidFill>
                  <a:srgbClr val="C00000"/>
                </a:solidFill>
                <a:latin typeface="Calibri" pitchFamily="34" charset="0"/>
              </a:rPr>
              <a:t/>
            </a:r>
            <a:br>
              <a:rPr lang="el-GR" dirty="0" smtClean="0">
                <a:solidFill>
                  <a:srgbClr val="C00000"/>
                </a:solidFill>
                <a:latin typeface="Calibri" pitchFamily="34" charset="0"/>
              </a:rPr>
            </a:br>
            <a:endParaRPr lang="en-GB" dirty="0" smtClean="0">
              <a:solidFill>
                <a:srgbClr val="C00000"/>
              </a:solidFill>
            </a:endParaRPr>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1927224"/>
            <a:ext cx="8784976" cy="4454103"/>
          </a:xfrm>
        </p:spPr>
        <p:txBody>
          <a:bodyPr/>
          <a:lstStyle/>
          <a:p>
            <a:r>
              <a:rPr lang="el-GR" sz="2800" dirty="0" smtClean="0">
                <a:solidFill>
                  <a:schemeClr val="accent1">
                    <a:lumMod val="50000"/>
                  </a:schemeClr>
                </a:solidFill>
                <a:latin typeface="Calibri" panose="020F0502020204030204" pitchFamily="34" charset="0"/>
              </a:rPr>
              <a:t>Μαθησιακά αποτελέσματα για κάθε επίπεδο με αναφορά σε: </a:t>
            </a:r>
            <a:r>
              <a:rPr lang="el-GR" sz="2800" b="1" dirty="0" smtClean="0">
                <a:solidFill>
                  <a:schemeClr val="accent1">
                    <a:lumMod val="50000"/>
                  </a:schemeClr>
                </a:solidFill>
                <a:latin typeface="Calibri" panose="020F0502020204030204" pitchFamily="34" charset="0"/>
              </a:rPr>
              <a:t>Γνώσεις</a:t>
            </a:r>
            <a:r>
              <a:rPr lang="el-GR" sz="2800" dirty="0" smtClean="0">
                <a:solidFill>
                  <a:schemeClr val="accent1">
                    <a:lumMod val="50000"/>
                  </a:schemeClr>
                </a:solidFill>
                <a:latin typeface="Calibri" panose="020F0502020204030204" pitchFamily="34" charset="0"/>
              </a:rPr>
              <a:t> / </a:t>
            </a:r>
            <a:r>
              <a:rPr lang="el-GR" sz="2800" b="1" dirty="0" smtClean="0">
                <a:solidFill>
                  <a:schemeClr val="accent1">
                    <a:lumMod val="50000"/>
                  </a:schemeClr>
                </a:solidFill>
                <a:latin typeface="Calibri" panose="020F0502020204030204" pitchFamily="34" charset="0"/>
              </a:rPr>
              <a:t>Δεξιότητες</a:t>
            </a:r>
            <a:r>
              <a:rPr lang="el-GR" sz="2800" dirty="0" smtClean="0">
                <a:solidFill>
                  <a:schemeClr val="accent1">
                    <a:lumMod val="50000"/>
                  </a:schemeClr>
                </a:solidFill>
                <a:latin typeface="Calibri" panose="020F0502020204030204" pitchFamily="34" charset="0"/>
              </a:rPr>
              <a:t> / </a:t>
            </a:r>
            <a:r>
              <a:rPr lang="el-GR" sz="2800" b="1" dirty="0" smtClean="0">
                <a:solidFill>
                  <a:schemeClr val="accent1">
                    <a:lumMod val="50000"/>
                  </a:schemeClr>
                </a:solidFill>
                <a:latin typeface="Calibri" panose="020F0502020204030204" pitchFamily="34" charset="0"/>
              </a:rPr>
              <a:t>Ικανότητες</a:t>
            </a:r>
          </a:p>
          <a:p>
            <a:r>
              <a:rPr lang="el-GR" sz="2800" dirty="0">
                <a:solidFill>
                  <a:schemeClr val="accent1">
                    <a:lumMod val="50000"/>
                  </a:schemeClr>
                </a:solidFill>
                <a:latin typeface="Calibri" panose="020F0502020204030204" pitchFamily="34" charset="0"/>
              </a:rPr>
              <a:t>Περιγραφικοί Δείκτες Μαθησιακών Αποτελεσμάτων για Επίπεδα 6, 7 &amp; 8 </a:t>
            </a:r>
            <a:endParaRPr lang="el-GR" sz="2800" dirty="0" smtClean="0">
              <a:solidFill>
                <a:schemeClr val="accent1">
                  <a:lumMod val="50000"/>
                </a:schemeClr>
              </a:solidFill>
              <a:latin typeface="Calibri" panose="020F0502020204030204" pitchFamily="34" charset="0"/>
            </a:endParaRPr>
          </a:p>
          <a:p>
            <a:r>
              <a:rPr lang="el-GR" sz="2800" dirty="0" smtClean="0">
                <a:solidFill>
                  <a:schemeClr val="accent1">
                    <a:lumMod val="50000"/>
                  </a:schemeClr>
                </a:solidFill>
                <a:latin typeface="Calibri" panose="020F0502020204030204" pitchFamily="34" charset="0"/>
              </a:rPr>
              <a:t>Διαφοροποίηση περιγραφικών δεικτών μεταξύ επιπέδων</a:t>
            </a:r>
          </a:p>
          <a:p>
            <a:r>
              <a:rPr lang="el-GR" sz="2800" dirty="0" smtClean="0">
                <a:solidFill>
                  <a:schemeClr val="accent1">
                    <a:lumMod val="50000"/>
                  </a:schemeClr>
                </a:solidFill>
                <a:latin typeface="Calibri" panose="020F0502020204030204" pitchFamily="34" charset="0"/>
              </a:rPr>
              <a:t>Οι στόχοι κάθε Π.Σ. πρέπει να ανταποκρίνονται στο αντίστοιχο επίπεδο των δεικτών</a:t>
            </a:r>
            <a:endParaRPr lang="el-GR" sz="2800" dirty="0">
              <a:solidFill>
                <a:schemeClr val="accent1">
                  <a:lumMod val="50000"/>
                </a:schemeClr>
              </a:solidFill>
              <a:latin typeface="Calibri" panose="020F0502020204030204" pitchFamily="34" charset="0"/>
            </a:endParaRPr>
          </a:p>
          <a:p>
            <a:endParaRPr lang="el-GR" sz="2800" dirty="0" smtClean="0">
              <a:solidFill>
                <a:srgbClr val="002060"/>
              </a:solidFill>
              <a:latin typeface="Calibri" panose="020F0502020204030204" pitchFamily="34" charset="0"/>
            </a:endParaRPr>
          </a:p>
          <a:p>
            <a:pPr marL="0" indent="0">
              <a:buNone/>
            </a:pPr>
            <a:endParaRPr lang="el-GR" sz="2800" dirty="0" smtClean="0">
              <a:solidFill>
                <a:srgbClr val="002060"/>
              </a:solidFill>
              <a:latin typeface="Calibri" panose="020F0502020204030204" pitchFamily="34" charset="0"/>
            </a:endParaRPr>
          </a:p>
          <a:p>
            <a:pPr marL="0" indent="0">
              <a:buNone/>
            </a:pPr>
            <a:endParaRPr lang="en-GB" sz="2800" b="1" dirty="0" smtClean="0">
              <a:solidFill>
                <a:srgbClr val="002060"/>
              </a:solidFill>
              <a:latin typeface="Calibri" panose="020F0502020204030204" pitchFamily="34" charset="0"/>
            </a:endParaRPr>
          </a:p>
          <a:p>
            <a:pPr marL="357188" indent="-357188">
              <a:buNone/>
            </a:pPr>
            <a:endParaRPr lang="el-GR" sz="2800" dirty="0">
              <a:solidFill>
                <a:schemeClr val="accent5">
                  <a:lumMod val="75000"/>
                </a:schemeClr>
              </a:solidFill>
              <a:latin typeface="Calibri" panose="020F0502020204030204" pitchFamily="34" charset="0"/>
            </a:endParaRPr>
          </a:p>
        </p:txBody>
      </p:sp>
      <p:sp>
        <p:nvSpPr>
          <p:cNvPr id="7" name="TextBox 6"/>
          <p:cNvSpPr txBox="1"/>
          <p:nvPr/>
        </p:nvSpPr>
        <p:spPr>
          <a:xfrm>
            <a:off x="5868144" y="1506270"/>
            <a:ext cx="3275856" cy="338554"/>
          </a:xfrm>
          <a:prstGeom prst="rect">
            <a:avLst/>
          </a:prstGeom>
          <a:noFill/>
        </p:spPr>
        <p:txBody>
          <a:bodyPr wrap="square" rtlCol="0">
            <a:spAutoFit/>
          </a:bodyPr>
          <a:lstStyle/>
          <a:p>
            <a:r>
              <a:rPr lang="el-GR" sz="1600" i="1" dirty="0">
                <a:solidFill>
                  <a:schemeClr val="accent5">
                    <a:lumMod val="75000"/>
                  </a:schemeClr>
                </a:solidFill>
              </a:rPr>
              <a:t> </a:t>
            </a:r>
            <a:r>
              <a:rPr lang="el-GR" sz="1600" i="1" dirty="0" smtClean="0">
                <a:solidFill>
                  <a:schemeClr val="accent5">
                    <a:lumMod val="75000"/>
                  </a:schemeClr>
                </a:solidFill>
              </a:rPr>
              <a:t> </a:t>
            </a:r>
            <a:r>
              <a:rPr lang="en-GB" sz="1600" i="1" dirty="0" smtClean="0">
                <a:solidFill>
                  <a:srgbClr val="002060"/>
                </a:solidFill>
              </a:rPr>
              <a:t>Greece </a:t>
            </a:r>
            <a:r>
              <a:rPr lang="en-GB" sz="1600" i="1" dirty="0">
                <a:solidFill>
                  <a:srgbClr val="002060"/>
                </a:solidFill>
              </a:rPr>
              <a:t>EQF Referencing Report</a:t>
            </a:r>
            <a:endParaRPr lang="el-GR" sz="1600" i="1" dirty="0">
              <a:solidFill>
                <a:srgbClr val="002060"/>
              </a:solidFill>
            </a:endParaRPr>
          </a:p>
        </p:txBody>
      </p:sp>
    </p:spTree>
    <p:extLst>
      <p:ext uri="{BB962C8B-B14F-4D97-AF65-F5344CB8AC3E}">
        <p14:creationId xmlns:p14="http://schemas.microsoft.com/office/powerpoint/2010/main" val="3790574173"/>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08720"/>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3400" b="1" dirty="0" smtClean="0">
                <a:latin typeface="Calibri" pitchFamily="34" charset="0"/>
              </a:rPr>
              <a:t>Εθνικό Πλαίσιο Προσόντων </a:t>
            </a:r>
            <a:br>
              <a:rPr lang="el-GR" sz="3400" b="1" dirty="0" smtClean="0">
                <a:latin typeface="Calibri" pitchFamily="34" charset="0"/>
              </a:rPr>
            </a:br>
            <a:r>
              <a:rPr lang="el-GR" sz="3200" b="1" dirty="0" smtClean="0">
                <a:solidFill>
                  <a:srgbClr val="C00000"/>
                </a:solidFill>
                <a:latin typeface="Calibri" panose="020F0502020204030204" pitchFamily="34" charset="0"/>
              </a:rPr>
              <a:t>Διαφοροποίηση </a:t>
            </a:r>
            <a:r>
              <a:rPr lang="el-GR" sz="3200" b="1" dirty="0">
                <a:solidFill>
                  <a:srgbClr val="C00000"/>
                </a:solidFill>
                <a:latin typeface="Calibri" panose="020F0502020204030204" pitchFamily="34" charset="0"/>
              </a:rPr>
              <a:t>μεταξύ επιπέδων</a:t>
            </a:r>
            <a:r>
              <a:rPr lang="el-GR" sz="3200" b="1" dirty="0">
                <a:solidFill>
                  <a:srgbClr val="002060"/>
                </a:solidFill>
                <a:latin typeface="Calibri" panose="020F0502020204030204" pitchFamily="34" charset="0"/>
              </a:rPr>
              <a:t> </a:t>
            </a:r>
            <a:endParaRPr lang="en-GB" dirty="0" smtClean="0"/>
          </a:p>
        </p:txBody>
      </p:sp>
      <p:sp>
        <p:nvSpPr>
          <p:cNvPr id="2" name="Content Placeholder 1"/>
          <p:cNvSpPr>
            <a:spLocks noGrp="1"/>
          </p:cNvSpPr>
          <p:nvPr>
            <p:ph idx="1"/>
          </p:nvPr>
        </p:nvSpPr>
        <p:spPr>
          <a:xfrm>
            <a:off x="179512" y="1927224"/>
            <a:ext cx="8784976" cy="4454103"/>
          </a:xfrm>
        </p:spPr>
        <p:txBody>
          <a:bodyPr/>
          <a:lstStyle/>
          <a:p>
            <a:pPr marL="0" indent="0">
              <a:buNone/>
            </a:pPr>
            <a:endParaRPr lang="en-GB" sz="2000" b="1" dirty="0" smtClean="0">
              <a:solidFill>
                <a:srgbClr val="002060"/>
              </a:solidFill>
              <a:latin typeface="Calibri" panose="020F0502020204030204" pitchFamily="34" charset="0"/>
            </a:endParaRPr>
          </a:p>
          <a:p>
            <a:pPr marL="357188" indent="-357188">
              <a:buNone/>
            </a:pPr>
            <a:endParaRPr lang="el-GR" sz="2000" dirty="0">
              <a:solidFill>
                <a:schemeClr val="accent5">
                  <a:lumMod val="75000"/>
                </a:schemeClr>
              </a:solidFill>
              <a:latin typeface="Calibri" panose="020F0502020204030204" pitchFamily="34" charset="0"/>
            </a:endParaRPr>
          </a:p>
        </p:txBody>
      </p:sp>
      <p:sp>
        <p:nvSpPr>
          <p:cNvPr id="8"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a:t>
            </a:r>
            <a:r>
              <a:rPr lang="el-GR" sz="1600" b="1" dirty="0" err="1" smtClean="0">
                <a:solidFill>
                  <a:srgbClr val="D9D9D9"/>
                </a:solidFill>
                <a:latin typeface="Calibri" pitchFamily="34" charset="0"/>
              </a:rPr>
              <a:t>ΜΟΔΙΠ</a:t>
            </a:r>
            <a:r>
              <a:rPr lang="el-GR" sz="1600" b="1" dirty="0" smtClean="0">
                <a:solidFill>
                  <a:srgbClr val="D9D9D9"/>
                </a:solidFill>
                <a:latin typeface="Calibri" pitchFamily="34" charset="0"/>
              </a:rPr>
              <a:t> Διεθνούς Πανεπιστημίου 2</a:t>
            </a:r>
            <a:r>
              <a:rPr lang="en-US" sz="1600" b="1" dirty="0" smtClean="0">
                <a:solidFill>
                  <a:srgbClr val="D9D9D9"/>
                </a:solidFill>
                <a:latin typeface="Calibri" pitchFamily="34" charset="0"/>
              </a:rPr>
              <a:t>1</a:t>
            </a:r>
            <a:r>
              <a:rPr lang="el-GR" sz="1600" b="1" dirty="0" smtClean="0">
                <a:solidFill>
                  <a:srgbClr val="D9D9D9"/>
                </a:solidFill>
                <a:latin typeface="Calibri" pitchFamily="34" charset="0"/>
              </a:rPr>
              <a:t>.02.2014</a:t>
            </a:r>
            <a:endParaRPr lang="en-GB" sz="1600" b="1" dirty="0">
              <a:solidFill>
                <a:srgbClr val="D9D9D9"/>
              </a:solidFill>
              <a:latin typeface="Calibri"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103090579"/>
              </p:ext>
            </p:extLst>
          </p:nvPr>
        </p:nvGraphicFramePr>
        <p:xfrm>
          <a:off x="196973" y="2060848"/>
          <a:ext cx="8784977" cy="4663440"/>
        </p:xfrm>
        <a:graphic>
          <a:graphicData uri="http://schemas.openxmlformats.org/drawingml/2006/table">
            <a:tbl>
              <a:tblPr firstRow="1" bandRow="1">
                <a:tableStyleId>{5C22544A-7EE6-4342-B048-85BDC9FD1C3A}</a:tableStyleId>
              </a:tblPr>
              <a:tblGrid>
                <a:gridCol w="432048"/>
                <a:gridCol w="4176464"/>
                <a:gridCol w="4176465"/>
              </a:tblGrid>
              <a:tr h="232181">
                <a:tc>
                  <a:txBody>
                    <a:bodyPr/>
                    <a:lstStyle/>
                    <a:p>
                      <a:endParaRPr lang="el-GR" dirty="0"/>
                    </a:p>
                  </a:txBody>
                  <a:tcPr/>
                </a:tc>
                <a:tc>
                  <a:txBody>
                    <a:bodyPr/>
                    <a:lstStyle/>
                    <a:p>
                      <a:r>
                        <a:rPr lang="el-GR" sz="1600" dirty="0" smtClean="0"/>
                        <a:t>Επίπεδο 6 (</a:t>
                      </a:r>
                      <a:r>
                        <a:rPr lang="en-GB" sz="1600" dirty="0" smtClean="0"/>
                        <a:t>Minimum</a:t>
                      </a:r>
                      <a:r>
                        <a:rPr lang="en-GB" sz="1600" baseline="0" dirty="0" smtClean="0"/>
                        <a:t> 240 ECTS)</a:t>
                      </a:r>
                      <a:endParaRPr lang="el-G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Επίπεδο 7 (</a:t>
                      </a:r>
                      <a:r>
                        <a:rPr lang="en-GB" sz="1600" dirty="0" smtClean="0"/>
                        <a:t>Minimum</a:t>
                      </a:r>
                      <a:r>
                        <a:rPr lang="en-GB" sz="1600" baseline="0" dirty="0" smtClean="0"/>
                        <a:t> </a:t>
                      </a:r>
                      <a:r>
                        <a:rPr lang="el-GR" sz="1600" baseline="0" dirty="0" smtClean="0"/>
                        <a:t>6</a:t>
                      </a:r>
                      <a:r>
                        <a:rPr lang="en-GB" sz="1600" baseline="0" dirty="0" smtClean="0"/>
                        <a:t>0</a:t>
                      </a:r>
                      <a:r>
                        <a:rPr lang="el-GR" sz="1600" baseline="0" dirty="0" smtClean="0"/>
                        <a:t>+</a:t>
                      </a:r>
                      <a:r>
                        <a:rPr lang="en-GB" sz="1600" baseline="0" dirty="0" smtClean="0"/>
                        <a:t> or</a:t>
                      </a:r>
                      <a:r>
                        <a:rPr lang="el-GR" sz="1600" baseline="0" dirty="0" smtClean="0"/>
                        <a:t> 300 </a:t>
                      </a:r>
                      <a:r>
                        <a:rPr lang="en-GB" sz="1600" baseline="0" dirty="0" smtClean="0"/>
                        <a:t>ECTS)</a:t>
                      </a:r>
                      <a:endParaRPr lang="el-GR" sz="1600" dirty="0" smtClean="0"/>
                    </a:p>
                  </a:txBody>
                  <a:tcPr/>
                </a:tc>
              </a:tr>
              <a:tr h="3368219">
                <a:tc>
                  <a:txBody>
                    <a:bodyPr/>
                    <a:lstStyle/>
                    <a:p>
                      <a:pPr marL="185738" indent="-185738" algn="ctr">
                        <a:spcBef>
                          <a:spcPts val="600"/>
                        </a:spcBef>
                      </a:pPr>
                      <a:r>
                        <a:rPr lang="el-GR" sz="2400" b="1" dirty="0" smtClean="0">
                          <a:solidFill>
                            <a:srgbClr val="002060"/>
                          </a:solidFill>
                          <a:latin typeface="Calibri" panose="020F0502020204030204" pitchFamily="34" charset="0"/>
                        </a:rPr>
                        <a:t>Ικανότητες</a:t>
                      </a:r>
                      <a:endParaRPr lang="el-GR" b="1" dirty="0">
                        <a:solidFill>
                          <a:srgbClr val="002060"/>
                        </a:solidFill>
                        <a:latin typeface="Calibri" panose="020F0502020204030204" pitchFamily="34" charset="0"/>
                      </a:endParaRPr>
                    </a:p>
                  </a:txBody>
                  <a:tcPr vert="vert270" anchor="ctr"/>
                </a:tc>
                <a:tc>
                  <a:txBody>
                    <a:bodyPr/>
                    <a:lstStyle/>
                    <a:p>
                      <a:pPr marL="185738" indent="-185738">
                        <a:spcAft>
                          <a:spcPts val="600"/>
                        </a:spcAft>
                      </a:pPr>
                      <a:r>
                        <a:rPr lang="en-US" sz="1600" b="1" i="0" u="none" strike="noStrike" kern="1200" baseline="0" dirty="0" smtClean="0">
                          <a:solidFill>
                            <a:schemeClr val="dk1"/>
                          </a:solidFill>
                          <a:latin typeface="Calibri" panose="020F0502020204030204" pitchFamily="34" charset="0"/>
                          <a:ea typeface="+mn-ea"/>
                          <a:cs typeface="+mn-cs"/>
                        </a:rPr>
                        <a:t>•</a:t>
                      </a:r>
                      <a:r>
                        <a:rPr lang="en-US" sz="1600" b="0" i="0" u="none" strike="noStrike" kern="1200" baseline="0" dirty="0" smtClean="0">
                          <a:solidFill>
                            <a:schemeClr val="dk1"/>
                          </a:solidFill>
                          <a:latin typeface="Calibri" panose="020F0502020204030204" pitchFamily="34" charset="0"/>
                          <a:ea typeface="+mn-ea"/>
                          <a:cs typeface="+mn-cs"/>
                        </a:rPr>
                        <a:t> </a:t>
                      </a:r>
                      <a:r>
                        <a:rPr lang="el-GR" sz="1600" b="0" i="0" u="none" strike="noStrike" kern="1200" baseline="0" dirty="0" smtClean="0">
                          <a:solidFill>
                            <a:schemeClr val="dk1"/>
                          </a:solidFill>
                          <a:latin typeface="Calibri" panose="020F0502020204030204" pitchFamily="34" charset="0"/>
                          <a:ea typeface="+mn-ea"/>
                          <a:cs typeface="+mn-cs"/>
                        </a:rPr>
                        <a:t>Σχεδίαση,</a:t>
                      </a:r>
                      <a:r>
                        <a:rPr lang="el-GR" sz="1600" dirty="0" smtClean="0">
                          <a:latin typeface="Calibri" panose="020F0502020204030204" pitchFamily="34" charset="0"/>
                        </a:rPr>
                        <a:t> διαχείριση και εφαρμογή ερευνητικών εργασιών υπό εποπτεία στο πλαίσιο του επιστημονικού τομέα  σπουδών τους, σε ατομικό και συλλογικό επίπεδο. </a:t>
                      </a:r>
                    </a:p>
                    <a:p>
                      <a:pPr marL="185738" indent="-185738">
                        <a:spcAft>
                          <a:spcPts val="600"/>
                        </a:spcAft>
                      </a:pPr>
                      <a:r>
                        <a:rPr lang="el-GR" sz="1600" dirty="0" smtClean="0">
                          <a:latin typeface="Calibri" panose="020F0502020204030204" pitchFamily="34" charset="0"/>
                        </a:rPr>
                        <a:t>• Μεταφορά των </a:t>
                      </a:r>
                      <a:r>
                        <a:rPr lang="el-GR" sz="1600" b="1" dirty="0" smtClean="0">
                          <a:latin typeface="Calibri" panose="020F0502020204030204" pitchFamily="34" charset="0"/>
                        </a:rPr>
                        <a:t>αποκτηθέντων γνώσεων και δεξιοτήτων στον επαγγελματικό χώρο με αυτονομία </a:t>
                      </a:r>
                      <a:r>
                        <a:rPr lang="el-GR" sz="1600" dirty="0" smtClean="0">
                          <a:latin typeface="Calibri" panose="020F0502020204030204" pitchFamily="34" charset="0"/>
                        </a:rPr>
                        <a:t>και διαχείριση σύνθετων τεχνικών ή επαγγελματικών δραστηριοτήτων</a:t>
                      </a:r>
                      <a:r>
                        <a:rPr lang="el-GR" sz="1600" baseline="0" dirty="0" smtClean="0">
                          <a:latin typeface="Calibri" panose="020F0502020204030204" pitchFamily="34" charset="0"/>
                        </a:rPr>
                        <a:t> </a:t>
                      </a:r>
                      <a:r>
                        <a:rPr lang="el-GR" sz="1600" dirty="0" smtClean="0">
                          <a:latin typeface="Calibri" panose="020F0502020204030204" pitchFamily="34" charset="0"/>
                        </a:rPr>
                        <a:t> με  επαγγελματισμό και κοινωνική ευθύνη.</a:t>
                      </a:r>
                    </a:p>
                    <a:p>
                      <a:pPr marL="185738" indent="-185738">
                        <a:spcAft>
                          <a:spcPts val="600"/>
                        </a:spcAft>
                      </a:pPr>
                      <a:r>
                        <a:rPr lang="el-GR" sz="1600" b="1" dirty="0" smtClean="0">
                          <a:latin typeface="Calibri" panose="020F0502020204030204" pitchFamily="34" charset="0"/>
                        </a:rPr>
                        <a:t>• Λήψη αποφάσεων</a:t>
                      </a:r>
                      <a:r>
                        <a:rPr lang="el-GR" sz="1600" b="1" baseline="0" dirty="0" smtClean="0">
                          <a:latin typeface="Calibri" panose="020F0502020204030204" pitchFamily="34" charset="0"/>
                        </a:rPr>
                        <a:t> και</a:t>
                      </a:r>
                      <a:r>
                        <a:rPr lang="el-GR" sz="1600" b="1" dirty="0" smtClean="0">
                          <a:latin typeface="Calibri" panose="020F0502020204030204" pitchFamily="34" charset="0"/>
                        </a:rPr>
                        <a:t> ανάληψη ευθυνών </a:t>
                      </a:r>
                      <a:r>
                        <a:rPr lang="el-GR" sz="1600" dirty="0" smtClean="0">
                          <a:latin typeface="Calibri" panose="020F0502020204030204" pitchFamily="34" charset="0"/>
                        </a:rPr>
                        <a:t>σε πολύπλοκο εξελισσόμενο επαγγελματικό/</a:t>
                      </a:r>
                      <a:r>
                        <a:rPr lang="el-GR" sz="1600" baseline="0" dirty="0" smtClean="0">
                          <a:latin typeface="Calibri" panose="020F0502020204030204" pitchFamily="34" charset="0"/>
                        </a:rPr>
                        <a:t> </a:t>
                      </a:r>
                      <a:r>
                        <a:rPr lang="el-GR" sz="1600" dirty="0" smtClean="0">
                          <a:latin typeface="Calibri" panose="020F0502020204030204" pitchFamily="34" charset="0"/>
                        </a:rPr>
                        <a:t>επιχειρηματικό πλαίσιο </a:t>
                      </a:r>
                    </a:p>
                    <a:p>
                      <a:pPr marL="185738" indent="-185738">
                        <a:spcAft>
                          <a:spcPts val="600"/>
                        </a:spcAft>
                      </a:pPr>
                      <a:r>
                        <a:rPr lang="el-GR" sz="1600" dirty="0" smtClean="0">
                          <a:latin typeface="Calibri" panose="020F0502020204030204" pitchFamily="34" charset="0"/>
                        </a:rPr>
                        <a:t>• Ανάληψη ευθύνης,  σε συγκεκριμένο πλαίσιο για την ανάπτυξη  γνώσεων, δεξιοτήτων και ικανοτήτων ατόμων / ομάδων.</a:t>
                      </a:r>
                      <a:endParaRPr lang="el-GR" sz="1600" dirty="0">
                        <a:latin typeface="Calibri" panose="020F0502020204030204" pitchFamily="34" charset="0"/>
                      </a:endParaRPr>
                    </a:p>
                  </a:txBody>
                  <a:tcPr/>
                </a:tc>
                <a:tc>
                  <a:txBody>
                    <a:bodyPr/>
                    <a:lstStyle/>
                    <a:p>
                      <a:pPr marL="185738" indent="-185738">
                        <a:spcAft>
                          <a:spcPts val="600"/>
                        </a:spcAft>
                      </a:pPr>
                      <a:r>
                        <a:rPr lang="en-US" sz="1600" b="1" i="0" u="none" strike="noStrike" kern="1200" baseline="0" dirty="0" smtClean="0">
                          <a:solidFill>
                            <a:schemeClr val="dk1"/>
                          </a:solidFill>
                          <a:latin typeface="Calibri" panose="020F0502020204030204" pitchFamily="34" charset="0"/>
                          <a:ea typeface="+mn-ea"/>
                          <a:cs typeface="+mn-cs"/>
                        </a:rPr>
                        <a:t>•</a:t>
                      </a:r>
                      <a:r>
                        <a:rPr lang="en-US" sz="1600" b="0" i="0" u="none" strike="noStrike" kern="1200" baseline="0" dirty="0" smtClean="0">
                          <a:solidFill>
                            <a:schemeClr val="dk1"/>
                          </a:solidFill>
                          <a:latin typeface="Calibri" panose="020F0502020204030204" pitchFamily="34" charset="0"/>
                          <a:ea typeface="+mn-ea"/>
                          <a:cs typeface="+mn-cs"/>
                        </a:rPr>
                        <a:t> </a:t>
                      </a:r>
                      <a:r>
                        <a:rPr lang="el-GR" sz="1600" dirty="0" smtClean="0">
                          <a:latin typeface="Calibri" panose="020F0502020204030204" pitchFamily="34" charset="0"/>
                        </a:rPr>
                        <a:t>Συνέχιση της ανάπτυξης αυτόνομης γνώσης και δεξιοτήτων σε υψηλό επίπεδο. </a:t>
                      </a:r>
                    </a:p>
                    <a:p>
                      <a:pPr marL="185738" indent="-185738">
                        <a:spcAft>
                          <a:spcPts val="600"/>
                        </a:spcAft>
                      </a:pPr>
                      <a:r>
                        <a:rPr lang="el-GR" sz="1600" b="1" dirty="0" smtClean="0">
                          <a:latin typeface="Calibri" panose="020F0502020204030204" pitchFamily="34" charset="0"/>
                        </a:rPr>
                        <a:t>•</a:t>
                      </a:r>
                      <a:r>
                        <a:rPr lang="el-GR" sz="1600" dirty="0" smtClean="0">
                          <a:latin typeface="Calibri" panose="020F0502020204030204" pitchFamily="34" charset="0"/>
                        </a:rPr>
                        <a:t> Εφαρμογή επαγγελματικών εξειδικευμένων γνώσεων και δεξιοτήτων με αποτελεσματική </a:t>
                      </a:r>
                      <a:r>
                        <a:rPr lang="el-GR" sz="1600" b="1" dirty="0" smtClean="0">
                          <a:latin typeface="Calibri" panose="020F0502020204030204" pitchFamily="34" charset="0"/>
                        </a:rPr>
                        <a:t>αντιμετώπιση</a:t>
                      </a:r>
                      <a:r>
                        <a:rPr lang="el-GR" sz="1600" b="1" baseline="0" dirty="0" smtClean="0">
                          <a:latin typeface="Calibri" panose="020F0502020204030204" pitchFamily="34" charset="0"/>
                        </a:rPr>
                        <a:t> των</a:t>
                      </a:r>
                      <a:r>
                        <a:rPr lang="el-GR" sz="1600" b="1" dirty="0" smtClean="0">
                          <a:latin typeface="Calibri" panose="020F0502020204030204" pitchFamily="34" charset="0"/>
                        </a:rPr>
                        <a:t> νέων, διεπιστημονικών ή απρόβλεπτων ζητημάτων. </a:t>
                      </a:r>
                    </a:p>
                    <a:p>
                      <a:pPr marL="185738" indent="-185738">
                        <a:spcAft>
                          <a:spcPts val="600"/>
                        </a:spcAft>
                      </a:pPr>
                      <a:r>
                        <a:rPr lang="el-GR" sz="1600" b="1" dirty="0" smtClean="0">
                          <a:latin typeface="Calibri" panose="020F0502020204030204" pitchFamily="34" charset="0"/>
                        </a:rPr>
                        <a:t>•</a:t>
                      </a:r>
                      <a:r>
                        <a:rPr lang="el-GR" sz="1600" dirty="0" smtClean="0">
                          <a:latin typeface="Calibri" panose="020F0502020204030204" pitchFamily="34" charset="0"/>
                        </a:rPr>
                        <a:t> Επίλυση προβλημάτων και </a:t>
                      </a:r>
                      <a:r>
                        <a:rPr lang="el-GR" sz="1600" b="1" dirty="0" smtClean="0">
                          <a:latin typeface="Calibri" panose="020F0502020204030204" pitchFamily="34" charset="0"/>
                        </a:rPr>
                        <a:t>να λήψη</a:t>
                      </a:r>
                      <a:r>
                        <a:rPr lang="el-GR" sz="1600" b="1" baseline="0" dirty="0" smtClean="0">
                          <a:latin typeface="Calibri" panose="020F0502020204030204" pitchFamily="34" charset="0"/>
                        </a:rPr>
                        <a:t> </a:t>
                      </a:r>
                      <a:r>
                        <a:rPr lang="el-GR" sz="1600" b="1" dirty="0" smtClean="0">
                          <a:latin typeface="Calibri" panose="020F0502020204030204" pitchFamily="34" charset="0"/>
                        </a:rPr>
                        <a:t>στρατηγικών αποφάσεων </a:t>
                      </a:r>
                      <a:r>
                        <a:rPr lang="el-GR" sz="1600" dirty="0" smtClean="0">
                          <a:latin typeface="Calibri" panose="020F0502020204030204" pitchFamily="34" charset="0"/>
                        </a:rPr>
                        <a:t>που βασίζονται στην επαγωγική σκέψη. </a:t>
                      </a:r>
                    </a:p>
                    <a:p>
                      <a:pPr marL="185738" indent="-185738">
                        <a:spcAft>
                          <a:spcPts val="600"/>
                        </a:spcAft>
                      </a:pPr>
                      <a:r>
                        <a:rPr lang="el-GR" sz="1600" b="1" dirty="0" smtClean="0">
                          <a:latin typeface="Calibri" panose="020F0502020204030204" pitchFamily="34" charset="0"/>
                        </a:rPr>
                        <a:t>•</a:t>
                      </a:r>
                      <a:r>
                        <a:rPr lang="el-GR" sz="1600" dirty="0" smtClean="0">
                          <a:latin typeface="Calibri" panose="020F0502020204030204" pitchFamily="34" charset="0"/>
                        </a:rPr>
                        <a:t> Συμβολή στην </a:t>
                      </a:r>
                      <a:r>
                        <a:rPr lang="el-GR" sz="1600" b="1" dirty="0" smtClean="0">
                          <a:latin typeface="Calibri" panose="020F0502020204030204" pitchFamily="34" charset="0"/>
                        </a:rPr>
                        <a:t>ανάπτυξη των γνώσεων και πρακτικών στον επαγγελματικό/ επιχειρηματικό χώρο </a:t>
                      </a:r>
                      <a:r>
                        <a:rPr lang="el-GR" sz="1600" dirty="0" smtClean="0">
                          <a:latin typeface="Calibri" panose="020F0502020204030204" pitchFamily="34" charset="0"/>
                        </a:rPr>
                        <a:t>και ικανότητα να επιχειρησιακής διαχείρισης κρίσεων. </a:t>
                      </a:r>
                    </a:p>
                    <a:p>
                      <a:pPr marL="185738" indent="-185738">
                        <a:spcAft>
                          <a:spcPts val="600"/>
                        </a:spcAft>
                      </a:pPr>
                      <a:r>
                        <a:rPr lang="el-GR" sz="1600" b="1" dirty="0" smtClean="0">
                          <a:latin typeface="Calibri" panose="020F0502020204030204" pitchFamily="34" charset="0"/>
                        </a:rPr>
                        <a:t>•</a:t>
                      </a:r>
                      <a:r>
                        <a:rPr lang="el-GR" sz="1600" dirty="0" smtClean="0">
                          <a:latin typeface="Calibri" panose="020F0502020204030204" pitchFamily="34" charset="0"/>
                        </a:rPr>
                        <a:t> Λήψη αυτόνομης ευθύνης για την εκπαίδευση / κατάρτιση και διαχείριση μιας ομάδας και αξιολόγησης των</a:t>
                      </a:r>
                      <a:r>
                        <a:rPr lang="el-GR" sz="1600" baseline="0" dirty="0" smtClean="0">
                          <a:latin typeface="Calibri" panose="020F0502020204030204" pitchFamily="34" charset="0"/>
                        </a:rPr>
                        <a:t> </a:t>
                      </a:r>
                      <a:r>
                        <a:rPr lang="el-GR" sz="1600" dirty="0" smtClean="0">
                          <a:latin typeface="Calibri" panose="020F0502020204030204" pitchFamily="34" charset="0"/>
                        </a:rPr>
                        <a:t>επιδόσεων της.</a:t>
                      </a:r>
                      <a:endParaRPr lang="el-GR" sz="1600" dirty="0">
                        <a:latin typeface="Calibri" panose="020F0502020204030204" pitchFamily="34" charset="0"/>
                      </a:endParaRPr>
                    </a:p>
                  </a:txBody>
                  <a:tcPr/>
                </a:tc>
              </a:tr>
            </a:tbl>
          </a:graphicData>
        </a:graphic>
      </p:graphicFrame>
    </p:spTree>
    <p:extLst>
      <p:ext uri="{BB962C8B-B14F-4D97-AF65-F5344CB8AC3E}">
        <p14:creationId xmlns:p14="http://schemas.microsoft.com/office/powerpoint/2010/main" val="1499432654"/>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xfrm>
            <a:off x="179512" y="980728"/>
            <a:ext cx="8784976" cy="94649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l-GR" sz="3400" b="1" dirty="0" smtClean="0">
                <a:solidFill>
                  <a:srgbClr val="C00000"/>
                </a:solidFill>
                <a:latin typeface="Calibri" pitchFamily="34" charset="0"/>
              </a:rPr>
              <a:t>Διαδικασία της </a:t>
            </a:r>
            <a:r>
              <a:rPr lang="en-GB" sz="3400" b="1" dirty="0" smtClean="0">
                <a:solidFill>
                  <a:srgbClr val="C00000"/>
                </a:solidFill>
                <a:latin typeface="Calibri" pitchFamily="34" charset="0"/>
              </a:rPr>
              <a:t>Bologna</a:t>
            </a:r>
            <a:r>
              <a:rPr lang="el-GR" dirty="0" smtClean="0">
                <a:solidFill>
                  <a:srgbClr val="C00000"/>
                </a:solidFill>
                <a:latin typeface="Calibri" pitchFamily="34" charset="0"/>
              </a:rPr>
              <a:t/>
            </a:r>
            <a:br>
              <a:rPr lang="el-GR" dirty="0" smtClean="0">
                <a:solidFill>
                  <a:srgbClr val="C00000"/>
                </a:solidFill>
                <a:latin typeface="Calibri" pitchFamily="34" charset="0"/>
              </a:rPr>
            </a:br>
            <a:endParaRPr lang="en-GB" dirty="0" smtClean="0">
              <a:solidFill>
                <a:srgbClr val="C00000"/>
              </a:solidFill>
            </a:endParaRPr>
          </a:p>
        </p:txBody>
      </p:sp>
      <p:sp>
        <p:nvSpPr>
          <p:cNvPr id="37891" name="TextBox 7"/>
          <p:cNvSpPr txBox="1">
            <a:spLocks noChangeArrowheads="1"/>
          </p:cNvSpPr>
          <p:nvPr/>
        </p:nvSpPr>
        <p:spPr bwMode="auto">
          <a:xfrm>
            <a:off x="34925" y="6518275"/>
            <a:ext cx="9109075" cy="336550"/>
          </a:xfrm>
          <a:prstGeom prst="rect">
            <a:avLst/>
          </a:prstGeom>
          <a:noFill/>
          <a:ln w="9525">
            <a:noFill/>
            <a:miter lim="800000"/>
            <a:headEnd/>
            <a:tailEnd/>
          </a:ln>
        </p:spPr>
        <p:txBody>
          <a:bodyPr>
            <a:spAutoFit/>
          </a:bodyPr>
          <a:lstStyle/>
          <a:p>
            <a:r>
              <a:rPr lang="el-GR" sz="1600" b="1" dirty="0" smtClean="0">
                <a:solidFill>
                  <a:srgbClr val="D9D9D9"/>
                </a:solidFill>
                <a:latin typeface="Calibri" pitchFamily="34" charset="0"/>
              </a:rPr>
              <a:t>Ημερίδα ΜΟΔΙΠ Χαροκόπειου Πανεπιστημίου28.02.2014</a:t>
            </a:r>
            <a:endParaRPr lang="en-GB" sz="1600" b="1" dirty="0">
              <a:solidFill>
                <a:srgbClr val="D9D9D9"/>
              </a:solidFill>
              <a:latin typeface="Calibri" pitchFamily="34" charset="0"/>
            </a:endParaRPr>
          </a:p>
        </p:txBody>
      </p:sp>
      <p:sp>
        <p:nvSpPr>
          <p:cNvPr id="2" name="Content Placeholder 1"/>
          <p:cNvSpPr>
            <a:spLocks noGrp="1"/>
          </p:cNvSpPr>
          <p:nvPr>
            <p:ph idx="1"/>
          </p:nvPr>
        </p:nvSpPr>
        <p:spPr>
          <a:xfrm>
            <a:off x="179512" y="2564904"/>
            <a:ext cx="4536504" cy="3672407"/>
          </a:xfrm>
        </p:spPr>
        <p:txBody>
          <a:bodyPr/>
          <a:lstStyle/>
          <a:p>
            <a:pPr marL="0" indent="0">
              <a:buNone/>
            </a:pPr>
            <a:r>
              <a:rPr lang="el-GR" sz="1800" dirty="0">
                <a:latin typeface="Calibri" panose="020F0502020204030204" pitchFamily="34" charset="0"/>
              </a:rPr>
              <a:t>Για την </a:t>
            </a:r>
            <a:r>
              <a:rPr lang="el-GR" sz="1800" dirty="0" smtClean="0">
                <a:latin typeface="Calibri" panose="020F0502020204030204" pitchFamily="34" charset="0"/>
              </a:rPr>
              <a:t>ισχυροποίηση του ΕΧΑΕ</a:t>
            </a:r>
            <a:r>
              <a:rPr lang="el-GR" sz="1800" dirty="0">
                <a:latin typeface="Calibri" panose="020F0502020204030204" pitchFamily="34" charset="0"/>
              </a:rPr>
              <a:t>, είναι απαραίτητη η ουσιαστική εφαρμογή των μαθησιακών αποτελεσμάτων. Η ανάπτυξη, κατανόηση και πρακτική χρήση των μαθησιακών αποτελεσμάτων είναι ζωτικής σημασίας για την επιτυχία του ECTS, το παράρτημα διπλώματος, την αναγνώριση στα πλαίσια των προσόντων και </a:t>
            </a:r>
            <a:r>
              <a:rPr lang="el-GR" sz="1800" b="1" dirty="0">
                <a:solidFill>
                  <a:schemeClr val="tx2">
                    <a:lumMod val="50000"/>
                  </a:schemeClr>
                </a:solidFill>
                <a:latin typeface="Calibri" panose="020F0502020204030204" pitchFamily="34" charset="0"/>
              </a:rPr>
              <a:t>τη διασφάλιση της ποιότητας</a:t>
            </a:r>
            <a:r>
              <a:rPr lang="el-GR" sz="1800" dirty="0">
                <a:latin typeface="Calibri" panose="020F0502020204030204" pitchFamily="34" charset="0"/>
              </a:rPr>
              <a:t> - τα οποία είναι αλληλένδετα. Τα θεσμικά όργανα </a:t>
            </a:r>
            <a:r>
              <a:rPr lang="el-GR" sz="1800" dirty="0" smtClean="0">
                <a:latin typeface="Calibri" panose="020F0502020204030204" pitchFamily="34" charset="0"/>
              </a:rPr>
              <a:t>πρέπει να </a:t>
            </a:r>
            <a:r>
              <a:rPr lang="el-GR" sz="1800" dirty="0">
                <a:latin typeface="Calibri" panose="020F0502020204030204" pitchFamily="34" charset="0"/>
              </a:rPr>
              <a:t>φροντίσουν για την </a:t>
            </a:r>
            <a:r>
              <a:rPr lang="el-GR" sz="1800" b="1" dirty="0">
                <a:solidFill>
                  <a:schemeClr val="tx2">
                    <a:lumMod val="50000"/>
                  </a:schemeClr>
                </a:solidFill>
                <a:latin typeface="Calibri" panose="020F0502020204030204" pitchFamily="34" charset="0"/>
              </a:rPr>
              <a:t>σύνδεση των μαθησιακών αποτελεσμάτων  με το φόρτο εργασίας </a:t>
            </a:r>
            <a:r>
              <a:rPr lang="el-GR" sz="1800" dirty="0">
                <a:latin typeface="Calibri" panose="020F0502020204030204" pitchFamily="34" charset="0"/>
              </a:rPr>
              <a:t>των φοιτητών, και </a:t>
            </a:r>
            <a:r>
              <a:rPr lang="el-GR" sz="1800" b="1" dirty="0">
                <a:solidFill>
                  <a:schemeClr val="tx2">
                    <a:lumMod val="50000"/>
                  </a:schemeClr>
                </a:solidFill>
                <a:latin typeface="Calibri" panose="020F0502020204030204" pitchFamily="34" charset="0"/>
              </a:rPr>
              <a:t>πιστοποίηση τους στις διαδικασίες αξιολόγησης</a:t>
            </a:r>
            <a:r>
              <a:rPr lang="el-GR" sz="1800" dirty="0">
                <a:latin typeface="Calibri" panose="020F0502020204030204" pitchFamily="34" charset="0"/>
              </a:rPr>
              <a:t>........</a:t>
            </a:r>
          </a:p>
        </p:txBody>
      </p:sp>
      <p:sp>
        <p:nvSpPr>
          <p:cNvPr id="6" name="TextBox 5"/>
          <p:cNvSpPr txBox="1"/>
          <p:nvPr/>
        </p:nvSpPr>
        <p:spPr>
          <a:xfrm>
            <a:off x="3923928" y="1578278"/>
            <a:ext cx="5220072" cy="348946"/>
          </a:xfrm>
          <a:prstGeom prst="rect">
            <a:avLst/>
          </a:prstGeom>
          <a:noFill/>
        </p:spPr>
        <p:txBody>
          <a:bodyPr wrap="square" rtlCol="0">
            <a:spAutoFit/>
          </a:bodyPr>
          <a:lstStyle/>
          <a:p>
            <a:r>
              <a:rPr lang="el-GR" sz="1600" i="1" dirty="0">
                <a:solidFill>
                  <a:schemeClr val="accent5">
                    <a:lumMod val="75000"/>
                  </a:schemeClr>
                </a:solidFill>
              </a:rPr>
              <a:t> </a:t>
            </a:r>
            <a:r>
              <a:rPr lang="el-GR" sz="1600" i="1" dirty="0" smtClean="0">
                <a:solidFill>
                  <a:schemeClr val="accent5">
                    <a:lumMod val="75000"/>
                  </a:schemeClr>
                </a:solidFill>
              </a:rPr>
              <a:t> </a:t>
            </a:r>
            <a:r>
              <a:rPr lang="en-GB" sz="1600" i="1" dirty="0" smtClean="0">
                <a:solidFill>
                  <a:srgbClr val="002060"/>
                </a:solidFill>
              </a:rPr>
              <a:t>Ministerial Conference, Bucharest communique, 2012</a:t>
            </a:r>
            <a:endParaRPr lang="el-GR" sz="1600" i="1" dirty="0">
              <a:solidFill>
                <a:srgbClr val="002060"/>
              </a:solidFill>
            </a:endParaRPr>
          </a:p>
        </p:txBody>
      </p:sp>
      <p:graphicFrame>
        <p:nvGraphicFramePr>
          <p:cNvPr id="5" name="Diagram 4"/>
          <p:cNvGraphicFramePr/>
          <p:nvPr>
            <p:extLst>
              <p:ext uri="{D42A27DB-BD31-4B8C-83A1-F6EECF244321}">
                <p14:modId xmlns:p14="http://schemas.microsoft.com/office/powerpoint/2010/main" val="4037183150"/>
              </p:ext>
            </p:extLst>
          </p:nvPr>
        </p:nvGraphicFramePr>
        <p:xfrm>
          <a:off x="4067944" y="2473966"/>
          <a:ext cx="5508104" cy="38353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Content Placeholder 1"/>
          <p:cNvSpPr txBox="1">
            <a:spLocks/>
          </p:cNvSpPr>
          <p:nvPr/>
        </p:nvSpPr>
        <p:spPr>
          <a:xfrm>
            <a:off x="179512" y="1826222"/>
            <a:ext cx="6354452" cy="81069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pPr>
            <a:r>
              <a:rPr lang="el-GR" sz="2400" b="1" kern="0" dirty="0" smtClean="0">
                <a:solidFill>
                  <a:schemeClr val="accent1">
                    <a:lumMod val="75000"/>
                  </a:schemeClr>
                </a:solidFill>
                <a:latin typeface="Calibri" panose="020F0502020204030204" pitchFamily="34" charset="0"/>
              </a:rPr>
              <a:t>Εστίαση στα Μαθησιακά Αποτελέσματα</a:t>
            </a:r>
            <a:endParaRPr lang="en-US" sz="2400" b="1" kern="0" dirty="0" smtClean="0">
              <a:solidFill>
                <a:schemeClr val="accent1">
                  <a:lumMod val="75000"/>
                </a:schemeClr>
              </a:solidFill>
              <a:latin typeface="Calibri" panose="020F0502020204030204" pitchFamily="34" charset="0"/>
            </a:endParaRPr>
          </a:p>
          <a:p>
            <a:pPr marL="0" indent="0">
              <a:spcBef>
                <a:spcPts val="0"/>
              </a:spcBef>
              <a:buFontTx/>
              <a:buNone/>
            </a:pPr>
            <a:r>
              <a:rPr lang="el-GR" sz="2000" b="1" kern="0" dirty="0" smtClean="0">
                <a:solidFill>
                  <a:srgbClr val="C00000"/>
                </a:solidFill>
                <a:latin typeface="Calibri" panose="020F0502020204030204" pitchFamily="34" charset="0"/>
              </a:rPr>
              <a:t>Στην κορυφή της πυραμίδας οι ανάγκες των φοιτητών</a:t>
            </a:r>
          </a:p>
        </p:txBody>
      </p:sp>
    </p:spTree>
    <p:extLst>
      <p:ext uri="{BB962C8B-B14F-4D97-AF65-F5344CB8AC3E}">
        <p14:creationId xmlns:p14="http://schemas.microsoft.com/office/powerpoint/2010/main" val="2569635153"/>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Powerpoint Presentation EP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owerpoint Presentation EP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owerpoint Presentation EPC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owerpoint Presentation EPC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owerpoint Presentation EPC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owerpoint Presentation EPC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owerpoint Presentation EPC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owerpoint Presentation EPC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owerpoint Presentation EPC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owerpoint Presentation EPC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owerpoint Presentation EPC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owerpoint Presentation EPC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owerpoint Presentation EPC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owerpoint Presentation EPC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8941</TotalTime>
  <Words>5937</Words>
  <Application>Microsoft Office PowerPoint</Application>
  <PresentationFormat>Προβολή στην οθόνη (4:3)</PresentationFormat>
  <Paragraphs>640</Paragraphs>
  <Slides>54</Slides>
  <Notes>54</Notes>
  <HiddenSlides>0</HiddenSlides>
  <MMClips>0</MMClips>
  <ScaleCrop>false</ScaleCrop>
  <HeadingPairs>
    <vt:vector size="4" baseType="variant">
      <vt:variant>
        <vt:lpstr>Θέμα</vt:lpstr>
      </vt:variant>
      <vt:variant>
        <vt:i4>1</vt:i4>
      </vt:variant>
      <vt:variant>
        <vt:lpstr>Τίτλοι διαφανειών</vt:lpstr>
      </vt:variant>
      <vt:variant>
        <vt:i4>54</vt:i4>
      </vt:variant>
    </vt:vector>
  </HeadingPairs>
  <TitlesOfParts>
    <vt:vector size="55" baseType="lpstr">
      <vt:lpstr>Powerpoint Presentation EPC</vt:lpstr>
      <vt:lpstr>Αξιολόγηση &amp;  Ακαδημαϊκή Πιστοποίηση  μετά το Ν.4009/11</vt:lpstr>
      <vt:lpstr>Αλλαγές στο θεσμικό πλαίσιο (ν.4009/11)</vt:lpstr>
      <vt:lpstr>Η ΑΔΙΠ μετά το ν.4009/11  </vt:lpstr>
      <vt:lpstr>    Στη συνέχεια...... </vt:lpstr>
      <vt:lpstr>I.   Πλαίσιο Αναφοράς </vt:lpstr>
      <vt:lpstr>European Standards &amp; Guidelines (ESG) Draft initial proposal revision 2013 </vt:lpstr>
      <vt:lpstr>Εθνικό Πλαίσιο Προσόντων </vt:lpstr>
      <vt:lpstr>Εθνικό Πλαίσιο Προσόντων  Διαφοροποίηση μεταξύ επιπέδων </vt:lpstr>
      <vt:lpstr>Διαδικασία της Bologna </vt:lpstr>
      <vt:lpstr>Αξιολόγηση και Πιστοποίηση στον Ευρωπαϊκό Χώρο Ανώτατης Εκπαίδευσης Ε.Χ.Α.Ε.  </vt:lpstr>
      <vt:lpstr>II.  Πιστοποίηση Εσωτερικού Συστήματος Διασφάλισης Ποιότητας ΑΕΙ </vt:lpstr>
      <vt:lpstr>Εσωτερικά Συστήματα Διασφάλισης Ποιότητας ΑΕΙ (1/4) </vt:lpstr>
      <vt:lpstr>Εσωτερικά Συστήματα Διασφάλισης Ποιότητας ΑΕΙ (2/4) European Standards and Guidelines (ESG) </vt:lpstr>
      <vt:lpstr>Εσωτερικά Συστήματα Διασφάλισης Ποιότητας ΑΕΙ (3/4) </vt:lpstr>
      <vt:lpstr>ΙΙΙ.  Ακαδημαϊκή Πιστοποίηση Π.Σ.</vt:lpstr>
      <vt:lpstr>Πιστοποίηση Προγραμμάτων Σπουδών: Το πλαίσιο  </vt:lpstr>
      <vt:lpstr>Η Πιστοποίηση περιλαμβάνει την Αξιολόγηση</vt:lpstr>
      <vt:lpstr>Μετατόπιση της Έμφασης</vt:lpstr>
      <vt:lpstr>Πιστοποίηση Προγραμμάτων Σπουδών: Το ζητούμενο  </vt:lpstr>
      <vt:lpstr>Κριτήρια Πιστοποίησης Προγραμμάτων Σπουδών  Άρθρο 72 “Κριτήρια Πιστοποίησης” του Ν.4009/11                         Αφορούν     </vt:lpstr>
      <vt:lpstr>Πιστοποίηση Προγραμμάτων Σπουδών Άρθρο 72.3 “Κριτήρια Πιστοποίησης” του Ν.4009/11 </vt:lpstr>
      <vt:lpstr>IV.  Πορεία Υλοποίησης Διαδικασιών από ΑΔΙΠ</vt:lpstr>
      <vt:lpstr>Οργάνωση Διαδικασιών (2/3) </vt:lpstr>
      <vt:lpstr>Οργάνωση Διαδικασιών (1/3) </vt:lpstr>
      <vt:lpstr>Παρουσίαση του PowerPoint</vt:lpstr>
      <vt:lpstr>Ειδικά Κριτήρια Πιστοποίησης (2/3) </vt:lpstr>
      <vt:lpstr>Συμμετοχή Επαγγελματικών Φορέων (3/3) </vt:lpstr>
      <vt:lpstr>Ειδικά Κριτήρια  Συμμετοχή Επαγγελματικών Φορέων (1/3) </vt:lpstr>
      <vt:lpstr>Πρότυπο Πρότασης Ακαδημαϊκής Πιστοποίησης  Προγράμματος Σπουδών   (1/3) </vt:lpstr>
      <vt:lpstr>Πρότυπο Πρότασης Ακαδημαϊκής Πιστοποίησης  Προγράμματος Σπουδών (2/3) </vt:lpstr>
      <vt:lpstr>Πρότυπο Πρότασης Ακαδημαϊκής Πιστοποίησης  Προγράμματος Σπουδών  (3/3) </vt:lpstr>
      <vt:lpstr>ΑΔΙΠ:  Άλλες διοικητικές Ενέργειες  </vt:lpstr>
      <vt:lpstr>Η βελτίωση της ποιότητας και η ανάπτυξη Κουλτούρας Ποιότητας   προέρχεται κυρίως από τις  Εσωτερικές Διαδικασίες εντός κάθε Ιδρύματος</vt:lpstr>
      <vt:lpstr>Συμπληρωματικό Υλικό  Παραδείγματα από το Εθνικό Πλαίσιο Προσόντων</vt:lpstr>
      <vt:lpstr>Εθνικό Πλαίσιο Προσόντων   </vt:lpstr>
      <vt:lpstr>Εθνικό Πλαίσιο Προσόντων  </vt:lpstr>
      <vt:lpstr>Εθνικό Πλαίσιο Προσόντων </vt:lpstr>
      <vt:lpstr>Συμπληρωματικό Υλικό  ESG Κριτήρια Εσωτερικών Συστημάτων ΔΠ σε ΑΕΙ</vt:lpstr>
      <vt:lpstr>Εσωτερικά Συστήματα Διασφάλισης Ποιότητας ΑΕΙ (2/4) European Standards and Guidelines (ESG) </vt:lpstr>
      <vt:lpstr>Εσωτερικά Συστήματα Διασφάλισης Ποιότητας ΑΕΙ (3/4) European Standards and Guidelines (ESG) </vt:lpstr>
      <vt:lpstr>Συμπληρωματικό Υλικό  Αρχές σχετικά με Μαθησιακά Αποτελέσματα</vt:lpstr>
      <vt:lpstr>Αρχές σχετικά με τα μαθησιακά αποτελέσματα  και την πιστοποίηση τους:</vt:lpstr>
      <vt:lpstr>Παρουσίαση του PowerPoint</vt:lpstr>
      <vt:lpstr>Συμπληρωματικό Υλικό  Εξειδίκευση Γενικών Κριτηρίων Πιστοποίησης</vt:lpstr>
      <vt:lpstr>Εξειδίκευση Γενικών Κριτηρίων Πιστοποίησης (2α/2) Άρθρο 72 “Κριτήρια Πιστοποίησης” του Ν.4009/11 </vt:lpstr>
      <vt:lpstr>Εξειδίκευση Γενικών Κριτηρίων Πιστοποίησης (2β/2) Άρθρο 72 “Κριτήρια Πιστοποίησης” του Ν.4009/11 </vt:lpstr>
      <vt:lpstr>Εξειδίκευση Γενικών Κριτηρίων Πιστοποίησης  (2γ/2) Άρθρο 72 “Κριτήρια Πιστοποίησης” του Ν.4009/11 </vt:lpstr>
      <vt:lpstr>Εξειδίκευση Γενικών Κριτηρίων Πιστοποίησης  (2γ/2) Άρθρο 72 “Κριτήρια Πιστοποίησης” του Ν.4009/11 </vt:lpstr>
      <vt:lpstr>Εξειδίκευση Γενικών Κριτηρίων Πιστοποίησης (2δ/2) Άρθρο 72 “Κριτήρια Πιστοποίησης” του Ν.4009/11 </vt:lpstr>
      <vt:lpstr>Εξειδίκευση Γενικών Κριτηρίων Πιστοποίησης  (2δ/2) Άρθρο 72 “Κριτήρια Πιστοποίησης” του Ν.4009/11 </vt:lpstr>
      <vt:lpstr>Εξειδίκευση Γενικών Κριτηρίων Πιστοποίησης (2ε/2) Άρθρο 72 “Κριτήρια Πιστοποίησης” του Ν.4009/11 </vt:lpstr>
      <vt:lpstr>Εξειδίκευση Γενικών Κριτηρίων Πιστοποίησης (2στ-ζ/2) Άρθρο 72 “Κριτήρια Πιστοποίησης” του Ν.4009/11 </vt:lpstr>
      <vt:lpstr>Εξειδίκευση Γενικών Κριτηρίων Πιστοποίησης (2η/2) Άρθρο 72 “Κριτήρια Πιστοποίησης” του Ν.4009/11 </vt:lpstr>
      <vt:lpstr>Εξειδίκευση Γενικών Κριτηρίων Πιστοποίησης (2θ/2) Άρθρο 72 “Κριτήρια Πιστοποίησης” του Ν.4009/11 </vt:lpstr>
    </vt:vector>
  </TitlesOfParts>
  <Company>MIC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OPTIMA kick off</dc:title>
  <dc:creator>Peter Soldatos</dc:creator>
  <cp:lastModifiedBy>ipsil</cp:lastModifiedBy>
  <cp:revision>731</cp:revision>
  <cp:lastPrinted>2014-02-28T06:47:12Z</cp:lastPrinted>
  <dcterms:created xsi:type="dcterms:W3CDTF">2005-11-19T18:04:11Z</dcterms:created>
  <dcterms:modified xsi:type="dcterms:W3CDTF">2014-02-28T07:24:06Z</dcterms:modified>
</cp:coreProperties>
</file>