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60" r:id="rId5"/>
    <p:sldId id="259" r:id="rId6"/>
    <p:sldId id="263" r:id="rId7"/>
    <p:sldId id="261" r:id="rId8"/>
    <p:sldId id="262" r:id="rId9"/>
    <p:sldId id="272" r:id="rId10"/>
    <p:sldId id="273" r:id="rId11"/>
    <p:sldId id="274" r:id="rId12"/>
    <p:sldId id="275" r:id="rId13"/>
    <p:sldId id="289" r:id="rId14"/>
    <p:sldId id="269" r:id="rId15"/>
    <p:sldId id="280" r:id="rId16"/>
    <p:sldId id="287" r:id="rId17"/>
    <p:sldId id="286" r:id="rId18"/>
    <p:sldId id="276" r:id="rId19"/>
    <p:sldId id="277" r:id="rId20"/>
    <p:sldId id="278" r:id="rId21"/>
    <p:sldId id="284" r:id="rId22"/>
  </p:sldIdLst>
  <p:sldSz cx="9144000" cy="6858000" type="screen4x3"/>
  <p:notesSz cx="6761163" cy="99425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8762"/>
    <a:srgbClr val="658A28"/>
    <a:srgbClr val="E7EA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6" y="-4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User\Documents\&#960;&#943;&#957;&#945;&#954;&#949;&#962;%20&#924;&#927;&#916;&#921;&#928;.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User\&#932;&#945;%20&#941;&#947;&#947;&#961;&#945;&#966;&#940;%20&#956;&#959;&#965;\&#904;&#954;&#952;&#949;&#963;&#951;%20&#924;&#927;&#916;&#921;&#928;\&#928;&#943;&#957;&#945;&#954;&#949;&#962;\&#931;&#964;&#945;&#964;&#953;&#963;&#964;&#953;&#954;&#940;%20&#964;&#969;&#957;%20&#964;&#956;&#951;&#956;&#940;&#964;&#969;&#957;%202008-1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Documents%20and%20Settings\User\&#932;&#945;%20&#941;&#947;&#947;&#961;&#945;&#966;&#940;%20&#956;&#959;&#965;\&#904;&#954;&#952;&#949;&#963;&#951;%20&#924;&#927;&#916;&#921;&#928;\&#928;&#943;&#957;&#945;&#954;&#949;&#962;\&#916;&#953;&#940;&#961;&#954;&#949;&#953;&#945;%20&#963;&#960;&#959;&#965;&#948;&#974;&#957;%20&#963;&#949;%20&#956;&#942;&#957;&#949;&#96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User\&#932;&#945;%20&#941;&#947;&#947;&#961;&#945;&#966;&#940;%20&#956;&#959;&#965;\&#904;&#954;&#952;&#949;&#963;&#951;%20&#924;&#927;&#916;&#921;&#928;\&#928;&#943;&#957;&#945;&#954;&#949;&#962;\&#931;&#964;&#945;&#964;&#953;&#963;&#964;&#953;&#954;&#940;%20&#964;&#969;&#957;%20&#964;&#956;&#951;&#956;&#940;&#964;&#969;&#957;%202008-1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904;&#954;&#952;&#949;&#963;&#951;%20&#924;&#927;&#916;&#921;&#928;\&#928;&#943;&#957;&#945;&#954;&#949;&#962;\&#931;&#964;&#945;&#964;&#953;&#963;&#964;&#953;&#954;&#940;%20&#964;&#969;&#957;%20&#964;&#956;&#951;&#956;&#940;&#964;&#969;&#957;%202008-1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ser\AppData\Local\Microsoft\Windows\Temporary%20Internet%20Files\Content.Outlook\9VL2TZT1\PMS1%20(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914;&#953;&#946;&#955;&#943;&#959;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Fragiskou%20M\My%20Documents\&#917;&#961;&#949;&#965;&#957;&#951;&#964;&#953;&#954;&#972;%20&#941;&#961;&#947;&#959;%20&#932;&#956;&#951;&#956;&#940;&#964;&#969;&#957;.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Fragiskou%20M\My%20Documents\&#917;&#961;&#949;&#965;&#957;&#951;&#964;&#953;&#954;&#972;%20&#941;&#961;&#947;&#959;%20&#932;&#956;&#951;&#956;&#940;&#964;&#969;&#957;.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STOIXEIA\&#960;&#943;&#957;&#945;&#954;&#949;&#962;%20&#924;&#927;&#916;&#921;&#928;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style val="37"/>
  <c:chart>
    <c:title>
      <c:tx>
        <c:rich>
          <a:bodyPr/>
          <a:lstStyle/>
          <a:p>
            <a:pPr>
              <a:defRPr sz="1200"/>
            </a:pPr>
            <a:r>
              <a:rPr lang="el-GR" sz="1200"/>
              <a:t>ΣΥΝΟΛΙΚΟΣ ΑΡΙΘΜΟΣ ΕΓΓΕΓΡΑΜΜΕΝΩΝ ΦΟΙΤΗΤΩΝ ΣΤΟ ΓΠΑ</a:t>
            </a:r>
          </a:p>
        </c:rich>
      </c:tx>
      <c:layout/>
    </c:title>
    <c:view3D>
      <c:rAngAx val="1"/>
    </c:view3D>
    <c:sideWall>
      <c:spPr>
        <a:solidFill>
          <a:schemeClr val="bg2">
            <a:lumMod val="40000"/>
            <a:lumOff val="60000"/>
          </a:schemeClr>
        </a:solidFill>
      </c:spPr>
    </c:sideWall>
    <c:backWall>
      <c:spPr>
        <a:solidFill>
          <a:schemeClr val="bg2">
            <a:lumMod val="40000"/>
            <a:lumOff val="60000"/>
          </a:schemeClr>
        </a:solidFill>
      </c:spPr>
    </c:backWall>
    <c:plotArea>
      <c:layout/>
      <c:bar3DChart>
        <c:barDir val="col"/>
        <c:grouping val="clustered"/>
        <c:ser>
          <c:idx val="1"/>
          <c:order val="0"/>
          <c:tx>
            <c:strRef>
              <c:f>Φύλλο2!$B$1</c:f>
              <c:strCache>
                <c:ptCount val="1"/>
                <c:pt idx="0">
                  <c:v>ΑΡΙΘΜΟΣ</c:v>
                </c:pt>
              </c:strCache>
            </c:strRef>
          </c:tx>
          <c:dLbls>
            <c:txPr>
              <a:bodyPr/>
              <a:lstStyle/>
              <a:p>
                <a:pPr>
                  <a:defRPr sz="900"/>
                </a:pPr>
                <a:endParaRPr lang="el-GR"/>
              </a:p>
            </c:txPr>
            <c:showVal val="1"/>
          </c:dLbls>
          <c:cat>
            <c:numRef>
              <c:f>Φύλλο2!$A$2:$A$14</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Φύλλο2!$B$2:$B$14</c:f>
              <c:numCache>
                <c:formatCode>General</c:formatCode>
                <c:ptCount val="13"/>
                <c:pt idx="0">
                  <c:v>3665</c:v>
                </c:pt>
                <c:pt idx="1">
                  <c:v>3853</c:v>
                </c:pt>
                <c:pt idx="2">
                  <c:v>3949</c:v>
                </c:pt>
                <c:pt idx="3">
                  <c:v>4045</c:v>
                </c:pt>
                <c:pt idx="4">
                  <c:v>4176</c:v>
                </c:pt>
                <c:pt idx="5">
                  <c:v>4282</c:v>
                </c:pt>
                <c:pt idx="6">
                  <c:v>4441</c:v>
                </c:pt>
                <c:pt idx="7">
                  <c:v>4665</c:v>
                </c:pt>
                <c:pt idx="8">
                  <c:v>4795</c:v>
                </c:pt>
                <c:pt idx="9">
                  <c:v>4977</c:v>
                </c:pt>
                <c:pt idx="10">
                  <c:v>5142</c:v>
                </c:pt>
                <c:pt idx="11">
                  <c:v>5100</c:v>
                </c:pt>
                <c:pt idx="12">
                  <c:v>5017</c:v>
                </c:pt>
              </c:numCache>
            </c:numRef>
          </c:val>
        </c:ser>
        <c:shape val="box"/>
        <c:axId val="59605376"/>
        <c:axId val="59606912"/>
        <c:axId val="0"/>
      </c:bar3DChart>
      <c:catAx>
        <c:axId val="59605376"/>
        <c:scaling>
          <c:orientation val="minMax"/>
        </c:scaling>
        <c:axPos val="b"/>
        <c:numFmt formatCode="General" sourceLinked="1"/>
        <c:tickLblPos val="nextTo"/>
        <c:txPr>
          <a:bodyPr/>
          <a:lstStyle/>
          <a:p>
            <a:pPr>
              <a:defRPr sz="900"/>
            </a:pPr>
            <a:endParaRPr lang="el-GR"/>
          </a:p>
        </c:txPr>
        <c:crossAx val="59606912"/>
        <c:crosses val="autoZero"/>
        <c:auto val="1"/>
        <c:lblAlgn val="ctr"/>
        <c:lblOffset val="100"/>
      </c:catAx>
      <c:valAx>
        <c:axId val="59606912"/>
        <c:scaling>
          <c:orientation val="minMax"/>
        </c:scaling>
        <c:axPos val="l"/>
        <c:majorGridlines/>
        <c:numFmt formatCode="General" sourceLinked="1"/>
        <c:tickLblPos val="nextTo"/>
        <c:txPr>
          <a:bodyPr/>
          <a:lstStyle/>
          <a:p>
            <a:pPr>
              <a:defRPr sz="900"/>
            </a:pPr>
            <a:endParaRPr lang="el-GR"/>
          </a:p>
        </c:txPr>
        <c:crossAx val="59605376"/>
        <c:crosses val="autoZero"/>
        <c:crossBetween val="between"/>
      </c:valAx>
    </c:plotArea>
    <c:plotVisOnly val="1"/>
  </c:chart>
  <c:spPr>
    <a:solidFill>
      <a:schemeClr val="bg2">
        <a:lumMod val="20000"/>
        <a:lumOff val="80000"/>
      </a:schemeClr>
    </a:solidFill>
  </c:spPr>
  <c:txPr>
    <a:bodyPr/>
    <a:lstStyle/>
    <a:p>
      <a:pPr>
        <a:defRPr sz="1800"/>
      </a:pPr>
      <a:endParaRPr lang="el-GR"/>
    </a:p>
  </c:txPr>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l-GR"/>
  <c:style val="35"/>
  <c:chart>
    <c:title>
      <c:tx>
        <c:rich>
          <a:bodyPr/>
          <a:lstStyle/>
          <a:p>
            <a:pPr>
              <a:defRPr sz="1200"/>
            </a:pPr>
            <a:r>
              <a:rPr lang="el-GR" sz="1200"/>
              <a:t>Αριθμός μαθημάτων που αξιολογήθηκαν  στη θεωρία στο ΓΠΑ</a:t>
            </a:r>
          </a:p>
          <a:p>
            <a:pPr>
              <a:defRPr sz="1200"/>
            </a:pPr>
            <a:endParaRPr lang="el-GR" sz="1200"/>
          </a:p>
        </c:rich>
      </c:tx>
      <c:layout/>
    </c:title>
    <c:view3D>
      <c:rotX val="10"/>
      <c:rotY val="10"/>
      <c:perspective val="0"/>
    </c:view3D>
    <c:sideWall>
      <c:spPr>
        <a:solidFill>
          <a:schemeClr val="accent1">
            <a:lumMod val="40000"/>
            <a:lumOff val="60000"/>
          </a:schemeClr>
        </a:solidFill>
      </c:spPr>
    </c:sideWall>
    <c:backWall>
      <c:spPr>
        <a:solidFill>
          <a:schemeClr val="accent1">
            <a:lumMod val="40000"/>
            <a:lumOff val="60000"/>
          </a:schemeClr>
        </a:solidFill>
      </c:spPr>
    </c:backWall>
    <c:plotArea>
      <c:layout>
        <c:manualLayout>
          <c:layoutTarget val="inner"/>
          <c:xMode val="edge"/>
          <c:yMode val="edge"/>
          <c:x val="9.8211289902193452E-2"/>
          <c:y val="0.15014588801399834"/>
          <c:w val="0.86737338387155427"/>
          <c:h val="0.56951399825021831"/>
        </c:manualLayout>
      </c:layout>
      <c:bar3DChart>
        <c:barDir val="col"/>
        <c:grouping val="standard"/>
        <c:ser>
          <c:idx val="1"/>
          <c:order val="0"/>
          <c:tx>
            <c:strRef>
              <c:f>θεωρία!$M$4</c:f>
              <c:strCache>
                <c:ptCount val="1"/>
                <c:pt idx="0">
                  <c:v>Αριθμός Μαθημάτων που αξιολογήθηκε</c:v>
                </c:pt>
              </c:strCache>
            </c:strRef>
          </c:tx>
          <c:dLbls>
            <c:txPr>
              <a:bodyPr/>
              <a:lstStyle/>
              <a:p>
                <a:pPr>
                  <a:defRPr sz="1000"/>
                </a:pPr>
                <a:endParaRPr lang="el-GR"/>
              </a:p>
            </c:txPr>
            <c:showVal val="1"/>
          </c:dLbls>
          <c:cat>
            <c:strRef>
              <c:f>θεωρία!$K$5:$K$10</c:f>
              <c:strCache>
                <c:ptCount val="6"/>
                <c:pt idx="0">
                  <c:v>α' εξ. 2008-09</c:v>
                </c:pt>
                <c:pt idx="1">
                  <c:v>α' εξ. 2009-10</c:v>
                </c:pt>
                <c:pt idx="2">
                  <c:v>α' εξ. 2010-11</c:v>
                </c:pt>
                <c:pt idx="3">
                  <c:v>β' εξ. 2008-09</c:v>
                </c:pt>
                <c:pt idx="4">
                  <c:v>β' εξ. 2009-10</c:v>
                </c:pt>
                <c:pt idx="5">
                  <c:v>β' εξ. 2010-11</c:v>
                </c:pt>
              </c:strCache>
            </c:strRef>
          </c:cat>
          <c:val>
            <c:numRef>
              <c:f>θεωρία!$M$5:$M$10</c:f>
              <c:numCache>
                <c:formatCode>General</c:formatCode>
                <c:ptCount val="6"/>
                <c:pt idx="0">
                  <c:v>58</c:v>
                </c:pt>
                <c:pt idx="1">
                  <c:v>176</c:v>
                </c:pt>
                <c:pt idx="2">
                  <c:v>195</c:v>
                </c:pt>
                <c:pt idx="3">
                  <c:v>87</c:v>
                </c:pt>
                <c:pt idx="4">
                  <c:v>99</c:v>
                </c:pt>
                <c:pt idx="5">
                  <c:v>113</c:v>
                </c:pt>
              </c:numCache>
            </c:numRef>
          </c:val>
        </c:ser>
        <c:ser>
          <c:idx val="0"/>
          <c:order val="1"/>
          <c:tx>
            <c:strRef>
              <c:f>θεωρία!$L$4</c:f>
              <c:strCache>
                <c:ptCount val="1"/>
                <c:pt idx="0">
                  <c:v>Αριθμός μαθημάτων που διδάχθηκε</c:v>
                </c:pt>
              </c:strCache>
            </c:strRef>
          </c:tx>
          <c:dLbls>
            <c:txPr>
              <a:bodyPr/>
              <a:lstStyle/>
              <a:p>
                <a:pPr>
                  <a:defRPr sz="1000"/>
                </a:pPr>
                <a:endParaRPr lang="el-GR"/>
              </a:p>
            </c:txPr>
            <c:showVal val="1"/>
          </c:dLbls>
          <c:cat>
            <c:strRef>
              <c:f>θεωρία!$K$5:$K$10</c:f>
              <c:strCache>
                <c:ptCount val="6"/>
                <c:pt idx="0">
                  <c:v>α' εξ. 2008-09</c:v>
                </c:pt>
                <c:pt idx="1">
                  <c:v>α' εξ. 2009-10</c:v>
                </c:pt>
                <c:pt idx="2">
                  <c:v>α' εξ. 2010-11</c:v>
                </c:pt>
                <c:pt idx="3">
                  <c:v>β' εξ. 2008-09</c:v>
                </c:pt>
                <c:pt idx="4">
                  <c:v>β' εξ. 2009-10</c:v>
                </c:pt>
                <c:pt idx="5">
                  <c:v>β' εξ. 2010-11</c:v>
                </c:pt>
              </c:strCache>
            </c:strRef>
          </c:cat>
          <c:val>
            <c:numRef>
              <c:f>θεωρία!$L$5:$L$10</c:f>
              <c:numCache>
                <c:formatCode>General</c:formatCode>
                <c:ptCount val="6"/>
                <c:pt idx="0">
                  <c:v>228</c:v>
                </c:pt>
                <c:pt idx="1">
                  <c:v>238</c:v>
                </c:pt>
                <c:pt idx="2">
                  <c:v>222</c:v>
                </c:pt>
                <c:pt idx="3">
                  <c:v>127</c:v>
                </c:pt>
                <c:pt idx="4">
                  <c:v>139</c:v>
                </c:pt>
                <c:pt idx="5">
                  <c:v>136</c:v>
                </c:pt>
              </c:numCache>
            </c:numRef>
          </c:val>
        </c:ser>
        <c:dLbls>
          <c:showVal val="1"/>
        </c:dLbls>
        <c:gapWidth val="75"/>
        <c:shape val="pyramid"/>
        <c:axId val="73356416"/>
        <c:axId val="73357952"/>
        <c:axId val="62565440"/>
      </c:bar3DChart>
      <c:catAx>
        <c:axId val="73356416"/>
        <c:scaling>
          <c:orientation val="minMax"/>
        </c:scaling>
        <c:axPos val="b"/>
        <c:majorTickMark val="none"/>
        <c:tickLblPos val="nextTo"/>
        <c:txPr>
          <a:bodyPr/>
          <a:lstStyle/>
          <a:p>
            <a:pPr>
              <a:defRPr sz="1000"/>
            </a:pPr>
            <a:endParaRPr lang="el-GR"/>
          </a:p>
        </c:txPr>
        <c:crossAx val="73357952"/>
        <c:crosses val="autoZero"/>
        <c:auto val="1"/>
        <c:lblAlgn val="ctr"/>
        <c:lblOffset val="100"/>
      </c:catAx>
      <c:valAx>
        <c:axId val="73357952"/>
        <c:scaling>
          <c:orientation val="minMax"/>
        </c:scaling>
        <c:axPos val="l"/>
        <c:majorGridlines/>
        <c:numFmt formatCode="General" sourceLinked="1"/>
        <c:majorTickMark val="none"/>
        <c:tickLblPos val="nextTo"/>
        <c:txPr>
          <a:bodyPr/>
          <a:lstStyle/>
          <a:p>
            <a:pPr>
              <a:defRPr sz="1000"/>
            </a:pPr>
            <a:endParaRPr lang="el-GR"/>
          </a:p>
        </c:txPr>
        <c:crossAx val="73356416"/>
        <c:crosses val="autoZero"/>
        <c:crossBetween val="between"/>
      </c:valAx>
      <c:serAx>
        <c:axId val="62565440"/>
        <c:scaling>
          <c:orientation val="minMax"/>
        </c:scaling>
        <c:delete val="1"/>
        <c:axPos val="b"/>
        <c:tickLblPos val="none"/>
        <c:crossAx val="73357952"/>
        <c:crosses val="autoZero"/>
      </c:serAx>
    </c:plotArea>
    <c:legend>
      <c:legendPos val="b"/>
      <c:layout>
        <c:manualLayout>
          <c:xMode val="edge"/>
          <c:yMode val="edge"/>
          <c:x val="0.17666862598349739"/>
          <c:y val="0.78148381452318494"/>
          <c:w val="0.67169182984589793"/>
          <c:h val="0.14073840769903775"/>
        </c:manualLayout>
      </c:layout>
      <c:txPr>
        <a:bodyPr/>
        <a:lstStyle/>
        <a:p>
          <a:pPr>
            <a:defRPr sz="1000"/>
          </a:pPr>
          <a:endParaRPr lang="el-GR"/>
        </a:p>
      </c:txPr>
    </c:legend>
    <c:plotVisOnly val="1"/>
    <c:dispBlanksAs val="gap"/>
  </c:chart>
  <c:spPr>
    <a:gradFill flip="none" rotWithShape="1">
      <a:gsLst>
        <a:gs pos="0">
          <a:srgbClr val="DDEBCF"/>
        </a:gs>
        <a:gs pos="50000">
          <a:srgbClr val="9CB86E"/>
        </a:gs>
        <a:gs pos="100000">
          <a:srgbClr val="156B13"/>
        </a:gs>
      </a:gsLst>
      <a:lin ang="5400000" scaled="0"/>
      <a:tileRect r="-100000" b="-100000"/>
    </a:gradFill>
  </c:spPr>
  <c:txPr>
    <a:bodyPr/>
    <a:lstStyle/>
    <a:p>
      <a:pPr>
        <a:defRPr sz="1800"/>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style val="43"/>
  <c:chart>
    <c:title>
      <c:tx>
        <c:rich>
          <a:bodyPr/>
          <a:lstStyle/>
          <a:p>
            <a:pPr>
              <a:defRPr sz="1400">
                <a:solidFill>
                  <a:schemeClr val="bg2">
                    <a:lumMod val="50000"/>
                  </a:schemeClr>
                </a:solidFill>
              </a:defRPr>
            </a:pPr>
            <a:r>
              <a:rPr lang="el-GR" sz="1400">
                <a:solidFill>
                  <a:schemeClr val="bg2">
                    <a:lumMod val="50000"/>
                  </a:schemeClr>
                </a:solidFill>
              </a:rPr>
              <a:t>Διάρκεια σπουδών των φοιτητών του ΓΠΑ σε έτη ανά έτος αποφοίτησης </a:t>
            </a:r>
          </a:p>
        </c:rich>
      </c:tx>
      <c:layout/>
    </c:title>
    <c:plotArea>
      <c:layout>
        <c:manualLayout>
          <c:layoutTarget val="inner"/>
          <c:xMode val="edge"/>
          <c:yMode val="edge"/>
          <c:x val="7.8919072615923014E-2"/>
          <c:y val="0.18755796150481191"/>
          <c:w val="0.90225532138918596"/>
          <c:h val="0.64055956547098281"/>
        </c:manualLayout>
      </c:layout>
      <c:lineChart>
        <c:grouping val="standard"/>
        <c:ser>
          <c:idx val="0"/>
          <c:order val="0"/>
          <c:tx>
            <c:strRef>
              <c:f>Sheet2!$Q$2</c:f>
              <c:strCache>
                <c:ptCount val="1"/>
                <c:pt idx="0">
                  <c:v>ΓΠΑ</c:v>
                </c:pt>
              </c:strCache>
            </c:strRef>
          </c:tx>
          <c:dLbls>
            <c:dLbl>
              <c:idx val="0"/>
              <c:layout>
                <c:manualLayout>
                  <c:x val="-3.9362522866459873E-2"/>
                  <c:y val="-4.1122776319626714E-2"/>
                </c:manualLayout>
              </c:layout>
              <c:dLblPos val="r"/>
              <c:showVal val="1"/>
            </c:dLbl>
            <c:dLbl>
              <c:idx val="1"/>
              <c:layout>
                <c:manualLayout>
                  <c:x val="-4.4413027916965324E-2"/>
                  <c:y val="-4.1122776319626714E-2"/>
                </c:manualLayout>
              </c:layout>
              <c:dLblPos val="r"/>
              <c:showVal val="1"/>
            </c:dLbl>
            <c:txPr>
              <a:bodyPr/>
              <a:lstStyle/>
              <a:p>
                <a:pPr>
                  <a:defRPr sz="900"/>
                </a:pPr>
                <a:endParaRPr lang="el-GR"/>
              </a:p>
            </c:txPr>
            <c:dLblPos val="t"/>
            <c:showVal val="1"/>
          </c:dLbls>
          <c:trendline>
            <c:trendlineType val="linear"/>
            <c:dispRSqr val="1"/>
            <c:dispEq val="1"/>
            <c:trendlineLbl>
              <c:layout>
                <c:manualLayout>
                  <c:x val="-0.21700429491768136"/>
                  <c:y val="-0.14456328375619845"/>
                </c:manualLayout>
              </c:layout>
              <c:numFmt formatCode="General" sourceLinked="0"/>
              <c:txPr>
                <a:bodyPr/>
                <a:lstStyle/>
                <a:p>
                  <a:pPr>
                    <a:defRPr sz="900"/>
                  </a:pPr>
                  <a:endParaRPr lang="el-GR"/>
                </a:p>
              </c:txPr>
            </c:trendlineLbl>
          </c:trendline>
          <c:cat>
            <c:numRef>
              <c:f>Sheet2!$J$3:$J$25</c:f>
              <c:numCache>
                <c:formatCode>General</c:formatCode>
                <c:ptCount val="23"/>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numCache>
            </c:numRef>
          </c:cat>
          <c:val>
            <c:numRef>
              <c:f>Sheet2!$Q$3:$Q$25</c:f>
              <c:numCache>
                <c:formatCode>0.0</c:formatCode>
                <c:ptCount val="23"/>
                <c:pt idx="0">
                  <c:v>5.2182539682539684</c:v>
                </c:pt>
                <c:pt idx="1">
                  <c:v>5.8362403100775371</c:v>
                </c:pt>
                <c:pt idx="2">
                  <c:v>6.2635501355013554</c:v>
                </c:pt>
                <c:pt idx="3">
                  <c:v>6.3770270270270268</c:v>
                </c:pt>
                <c:pt idx="4">
                  <c:v>6.6542288557213896</c:v>
                </c:pt>
                <c:pt idx="5">
                  <c:v>6.979236812570166</c:v>
                </c:pt>
                <c:pt idx="6">
                  <c:v>6.9643640350877165</c:v>
                </c:pt>
                <c:pt idx="7">
                  <c:v>6.9310436634718018</c:v>
                </c:pt>
                <c:pt idx="8">
                  <c:v>7.0864512471655265</c:v>
                </c:pt>
                <c:pt idx="9">
                  <c:v>7.0841694537346909</c:v>
                </c:pt>
                <c:pt idx="10">
                  <c:v>6.9944638694638703</c:v>
                </c:pt>
                <c:pt idx="11">
                  <c:v>7.2376207729468591</c:v>
                </c:pt>
                <c:pt idx="12">
                  <c:v>7.0717054263565897</c:v>
                </c:pt>
                <c:pt idx="13">
                  <c:v>7.2934782608695654</c:v>
                </c:pt>
                <c:pt idx="14">
                  <c:v>7.1348435814455229</c:v>
                </c:pt>
                <c:pt idx="15">
                  <c:v>6.9986203090507724</c:v>
                </c:pt>
                <c:pt idx="16">
                  <c:v>6.9723076923077034</c:v>
                </c:pt>
                <c:pt idx="17">
                  <c:v>7.2411347517730498</c:v>
                </c:pt>
                <c:pt idx="18">
                  <c:v>6.9884169884169856</c:v>
                </c:pt>
                <c:pt idx="19">
                  <c:v>7.4427262313860254</c:v>
                </c:pt>
                <c:pt idx="20">
                  <c:v>7.3702983138780924</c:v>
                </c:pt>
                <c:pt idx="21">
                  <c:v>7.7457264957264984</c:v>
                </c:pt>
                <c:pt idx="22">
                  <c:v>7.8963344788086882</c:v>
                </c:pt>
              </c:numCache>
            </c:numRef>
          </c:val>
        </c:ser>
        <c:dLbls>
          <c:showVal val="1"/>
        </c:dLbls>
        <c:marker val="1"/>
        <c:axId val="60697600"/>
        <c:axId val="60703488"/>
      </c:lineChart>
      <c:catAx>
        <c:axId val="60697600"/>
        <c:scaling>
          <c:orientation val="minMax"/>
        </c:scaling>
        <c:axPos val="b"/>
        <c:numFmt formatCode="General" sourceLinked="1"/>
        <c:tickLblPos val="nextTo"/>
        <c:txPr>
          <a:bodyPr/>
          <a:lstStyle/>
          <a:p>
            <a:pPr>
              <a:defRPr sz="1000">
                <a:solidFill>
                  <a:schemeClr val="bg2">
                    <a:lumMod val="50000"/>
                  </a:schemeClr>
                </a:solidFill>
                <a:latin typeface="Calibri" pitchFamily="34" charset="0"/>
                <a:cs typeface="Calibri" pitchFamily="34" charset="0"/>
              </a:defRPr>
            </a:pPr>
            <a:endParaRPr lang="el-GR"/>
          </a:p>
        </c:txPr>
        <c:crossAx val="60703488"/>
        <c:crosses val="autoZero"/>
        <c:auto val="1"/>
        <c:lblAlgn val="ctr"/>
        <c:lblOffset val="100"/>
      </c:catAx>
      <c:valAx>
        <c:axId val="60703488"/>
        <c:scaling>
          <c:orientation val="minMax"/>
          <c:max val="9"/>
          <c:min val="5"/>
        </c:scaling>
        <c:axPos val="l"/>
        <c:majorGridlines/>
        <c:title>
          <c:tx>
            <c:rich>
              <a:bodyPr rot="-5400000" vert="horz"/>
              <a:lstStyle/>
              <a:p>
                <a:pPr>
                  <a:defRPr sz="800">
                    <a:solidFill>
                      <a:schemeClr val="bg2">
                        <a:lumMod val="50000"/>
                      </a:schemeClr>
                    </a:solidFill>
                    <a:latin typeface="Calibri" pitchFamily="34" charset="0"/>
                    <a:cs typeface="Calibri" pitchFamily="34" charset="0"/>
                  </a:defRPr>
                </a:pPr>
                <a:r>
                  <a:rPr lang="el-GR" sz="800">
                    <a:solidFill>
                      <a:schemeClr val="bg2">
                        <a:lumMod val="50000"/>
                      </a:schemeClr>
                    </a:solidFill>
                    <a:latin typeface="Calibri" pitchFamily="34" charset="0"/>
                    <a:cs typeface="Calibri" pitchFamily="34" charset="0"/>
                  </a:rPr>
                  <a:t>έτη σπουδών</a:t>
                </a:r>
                <a:endParaRPr lang="en-US" sz="800">
                  <a:solidFill>
                    <a:schemeClr val="bg2">
                      <a:lumMod val="50000"/>
                    </a:schemeClr>
                  </a:solidFill>
                  <a:latin typeface="Calibri" pitchFamily="34" charset="0"/>
                  <a:cs typeface="Calibri" pitchFamily="34" charset="0"/>
                </a:endParaRPr>
              </a:p>
            </c:rich>
          </c:tx>
          <c:layout>
            <c:manualLayout>
              <c:xMode val="edge"/>
              <c:yMode val="edge"/>
              <c:x val="3.0864197530864209E-3"/>
              <c:y val="0.3833146219620826"/>
            </c:manualLayout>
          </c:layout>
        </c:title>
        <c:numFmt formatCode="0.0" sourceLinked="1"/>
        <c:tickLblPos val="nextTo"/>
        <c:txPr>
          <a:bodyPr/>
          <a:lstStyle/>
          <a:p>
            <a:pPr>
              <a:defRPr sz="900">
                <a:solidFill>
                  <a:schemeClr val="bg2">
                    <a:lumMod val="50000"/>
                  </a:schemeClr>
                </a:solidFill>
              </a:defRPr>
            </a:pPr>
            <a:endParaRPr lang="el-GR"/>
          </a:p>
        </c:txPr>
        <c:crossAx val="60697600"/>
        <c:crosses val="autoZero"/>
        <c:crossBetween val="between"/>
      </c:valAx>
      <c:spPr>
        <a:solidFill>
          <a:schemeClr val="bg2">
            <a:lumMod val="75000"/>
          </a:schemeClr>
        </a:solidFill>
      </c:spPr>
    </c:plotArea>
    <c:plotVisOnly val="1"/>
  </c:chart>
  <c:spPr>
    <a:solidFill>
      <a:schemeClr val="bg2">
        <a:lumMod val="40000"/>
        <a:lumOff val="60000"/>
      </a:schemeClr>
    </a:solidFill>
  </c:spPr>
  <c:txPr>
    <a:bodyPr/>
    <a:lstStyle/>
    <a:p>
      <a:pPr>
        <a:defRPr sz="1800"/>
      </a:pPr>
      <a:endParaRPr lang="el-GR"/>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style val="39"/>
  <c:chart>
    <c:title>
      <c:tx>
        <c:rich>
          <a:bodyPr/>
          <a:lstStyle/>
          <a:p>
            <a:pPr>
              <a:defRPr sz="1200">
                <a:solidFill>
                  <a:schemeClr val="accent5">
                    <a:lumMod val="40000"/>
                    <a:lumOff val="60000"/>
                  </a:schemeClr>
                </a:solidFill>
              </a:defRPr>
            </a:pPr>
            <a:r>
              <a:rPr lang="el-GR" sz="1200">
                <a:solidFill>
                  <a:schemeClr val="accent5">
                    <a:lumMod val="40000"/>
                    <a:lumOff val="60000"/>
                  </a:schemeClr>
                </a:solidFill>
              </a:rPr>
              <a:t>Αριθμός φοιτητών  ανά μέλος ΔΕΠ</a:t>
            </a:r>
          </a:p>
          <a:p>
            <a:pPr>
              <a:defRPr sz="1200">
                <a:solidFill>
                  <a:schemeClr val="accent5">
                    <a:lumMod val="40000"/>
                    <a:lumOff val="60000"/>
                  </a:schemeClr>
                </a:solidFill>
              </a:defRPr>
            </a:pPr>
            <a:r>
              <a:rPr lang="el-GR" sz="1200">
                <a:solidFill>
                  <a:schemeClr val="accent5">
                    <a:lumMod val="40000"/>
                    <a:lumOff val="60000"/>
                  </a:schemeClr>
                </a:solidFill>
              </a:rPr>
              <a:t>χειμερινό εξάμηνο</a:t>
            </a:r>
            <a:endParaRPr lang="en-US" sz="1200">
              <a:solidFill>
                <a:schemeClr val="accent5">
                  <a:lumMod val="40000"/>
                  <a:lumOff val="60000"/>
                </a:schemeClr>
              </a:solidFill>
            </a:endParaRPr>
          </a:p>
        </c:rich>
      </c:tx>
      <c:layout/>
    </c:title>
    <c:plotArea>
      <c:layout>
        <c:manualLayout>
          <c:layoutTarget val="inner"/>
          <c:xMode val="edge"/>
          <c:yMode val="edge"/>
          <c:x val="0.12812751531058486"/>
          <c:y val="0.18259259259259392"/>
          <c:w val="0.72561964129484136"/>
          <c:h val="0.71860309128025668"/>
        </c:manualLayout>
      </c:layout>
      <c:barChart>
        <c:barDir val="bar"/>
        <c:grouping val="clustered"/>
        <c:ser>
          <c:idx val="2"/>
          <c:order val="0"/>
          <c:tx>
            <c:strRef>
              <c:f>Sheet2!$A$18</c:f>
              <c:strCache>
                <c:ptCount val="1"/>
                <c:pt idx="0">
                  <c:v>2010-11</c:v>
                </c:pt>
              </c:strCache>
            </c:strRef>
          </c:tx>
          <c:dLbls>
            <c:txPr>
              <a:bodyPr/>
              <a:lstStyle/>
              <a:p>
                <a:pPr>
                  <a:defRPr sz="900"/>
                </a:pPr>
                <a:endParaRPr lang="el-GR"/>
              </a:p>
            </c:txPr>
            <c:showVal val="1"/>
          </c:dLbls>
          <c:cat>
            <c:strRef>
              <c:f>Sheet2!$B$15:$H$15</c:f>
              <c:strCache>
                <c:ptCount val="7"/>
                <c:pt idx="0">
                  <c:v>ΕΦΠ</c:v>
                </c:pt>
                <c:pt idx="1">
                  <c:v>ΕΖΠΥ</c:v>
                </c:pt>
                <c:pt idx="2">
                  <c:v>ΓΒ</c:v>
                </c:pt>
                <c:pt idx="3">
                  <c:v>ΑΟΑ</c:v>
                </c:pt>
                <c:pt idx="4">
                  <c:v>ΕΤΤ</c:v>
                </c:pt>
                <c:pt idx="5">
                  <c:v>ΑΦΠ&amp;ΓΜ</c:v>
                </c:pt>
                <c:pt idx="6">
                  <c:v>Γενικό</c:v>
                </c:pt>
              </c:strCache>
            </c:strRef>
          </c:cat>
          <c:val>
            <c:numRef>
              <c:f>Sheet2!$B$18:$H$18</c:f>
              <c:numCache>
                <c:formatCode>0</c:formatCode>
                <c:ptCount val="7"/>
                <c:pt idx="0">
                  <c:v>89.452380952380466</c:v>
                </c:pt>
                <c:pt idx="1">
                  <c:v>62.24</c:v>
                </c:pt>
                <c:pt idx="2">
                  <c:v>54.760000000000012</c:v>
                </c:pt>
                <c:pt idx="3">
                  <c:v>100.73684210526315</c:v>
                </c:pt>
                <c:pt idx="4">
                  <c:v>38.761904761904759</c:v>
                </c:pt>
                <c:pt idx="5">
                  <c:v>48.535714285714285</c:v>
                </c:pt>
                <c:pt idx="6">
                  <c:v>111.96428571428572</c:v>
                </c:pt>
              </c:numCache>
            </c:numRef>
          </c:val>
        </c:ser>
        <c:ser>
          <c:idx val="1"/>
          <c:order val="1"/>
          <c:tx>
            <c:strRef>
              <c:f>Sheet2!$A$17</c:f>
              <c:strCache>
                <c:ptCount val="1"/>
                <c:pt idx="0">
                  <c:v>2009-10</c:v>
                </c:pt>
              </c:strCache>
            </c:strRef>
          </c:tx>
          <c:dLbls>
            <c:txPr>
              <a:bodyPr/>
              <a:lstStyle/>
              <a:p>
                <a:pPr>
                  <a:defRPr sz="900"/>
                </a:pPr>
                <a:endParaRPr lang="el-GR"/>
              </a:p>
            </c:txPr>
            <c:showVal val="1"/>
          </c:dLbls>
          <c:cat>
            <c:strRef>
              <c:f>Sheet2!$B$15:$H$15</c:f>
              <c:strCache>
                <c:ptCount val="7"/>
                <c:pt idx="0">
                  <c:v>ΕΦΠ</c:v>
                </c:pt>
                <c:pt idx="1">
                  <c:v>ΕΖΠΥ</c:v>
                </c:pt>
                <c:pt idx="2">
                  <c:v>ΓΒ</c:v>
                </c:pt>
                <c:pt idx="3">
                  <c:v>ΑΟΑ</c:v>
                </c:pt>
                <c:pt idx="4">
                  <c:v>ΕΤΤ</c:v>
                </c:pt>
                <c:pt idx="5">
                  <c:v>ΑΦΠ&amp;ΓΜ</c:v>
                </c:pt>
                <c:pt idx="6">
                  <c:v>Γενικό</c:v>
                </c:pt>
              </c:strCache>
            </c:strRef>
          </c:cat>
          <c:val>
            <c:numRef>
              <c:f>Sheet2!$B$17:$H$17</c:f>
              <c:numCache>
                <c:formatCode>0</c:formatCode>
                <c:ptCount val="7"/>
                <c:pt idx="0">
                  <c:v>94.452380952380466</c:v>
                </c:pt>
                <c:pt idx="1">
                  <c:v>62.56</c:v>
                </c:pt>
                <c:pt idx="2">
                  <c:v>56.36</c:v>
                </c:pt>
                <c:pt idx="3">
                  <c:v>86.190476190475678</c:v>
                </c:pt>
                <c:pt idx="4">
                  <c:v>37.521739130434966</c:v>
                </c:pt>
                <c:pt idx="5">
                  <c:v>41.272727272727273</c:v>
                </c:pt>
                <c:pt idx="6">
                  <c:v>104.66666666666667</c:v>
                </c:pt>
              </c:numCache>
            </c:numRef>
          </c:val>
        </c:ser>
        <c:ser>
          <c:idx val="0"/>
          <c:order val="2"/>
          <c:tx>
            <c:strRef>
              <c:f>Sheet2!$A$16</c:f>
              <c:strCache>
                <c:ptCount val="1"/>
                <c:pt idx="0">
                  <c:v>2008-09</c:v>
                </c:pt>
              </c:strCache>
            </c:strRef>
          </c:tx>
          <c:dLbls>
            <c:txPr>
              <a:bodyPr/>
              <a:lstStyle/>
              <a:p>
                <a:pPr>
                  <a:defRPr sz="900"/>
                </a:pPr>
                <a:endParaRPr lang="el-GR"/>
              </a:p>
            </c:txPr>
            <c:showVal val="1"/>
          </c:dLbls>
          <c:cat>
            <c:strRef>
              <c:f>Sheet2!$B$15:$H$15</c:f>
              <c:strCache>
                <c:ptCount val="7"/>
                <c:pt idx="0">
                  <c:v>ΕΦΠ</c:v>
                </c:pt>
                <c:pt idx="1">
                  <c:v>ΕΖΠΥ</c:v>
                </c:pt>
                <c:pt idx="2">
                  <c:v>ΓΒ</c:v>
                </c:pt>
                <c:pt idx="3">
                  <c:v>ΑΟΑ</c:v>
                </c:pt>
                <c:pt idx="4">
                  <c:v>ΕΤΤ</c:v>
                </c:pt>
                <c:pt idx="5">
                  <c:v>ΑΦΠ&amp;ΓΜ</c:v>
                </c:pt>
                <c:pt idx="6">
                  <c:v>Γενικό</c:v>
                </c:pt>
              </c:strCache>
            </c:strRef>
          </c:cat>
          <c:val>
            <c:numRef>
              <c:f>Sheet2!$B$16:$H$16</c:f>
              <c:numCache>
                <c:formatCode>0</c:formatCode>
                <c:ptCount val="7"/>
                <c:pt idx="0">
                  <c:v>82.914893617021292</c:v>
                </c:pt>
                <c:pt idx="1">
                  <c:v>68.173913043478251</c:v>
                </c:pt>
                <c:pt idx="2">
                  <c:v>59.04</c:v>
                </c:pt>
                <c:pt idx="3">
                  <c:v>89.333333333333258</c:v>
                </c:pt>
                <c:pt idx="4">
                  <c:v>47.666666666666394</c:v>
                </c:pt>
                <c:pt idx="5">
                  <c:v>39.794117647059061</c:v>
                </c:pt>
                <c:pt idx="6">
                  <c:v>114.93548387096774</c:v>
                </c:pt>
              </c:numCache>
            </c:numRef>
          </c:val>
        </c:ser>
        <c:dLbls>
          <c:showVal val="1"/>
        </c:dLbls>
        <c:axId val="60750848"/>
        <c:axId val="63070976"/>
      </c:barChart>
      <c:catAx>
        <c:axId val="60750848"/>
        <c:scaling>
          <c:orientation val="minMax"/>
        </c:scaling>
        <c:axPos val="l"/>
        <c:tickLblPos val="nextTo"/>
        <c:txPr>
          <a:bodyPr/>
          <a:lstStyle/>
          <a:p>
            <a:pPr>
              <a:defRPr sz="900">
                <a:solidFill>
                  <a:schemeClr val="accent5">
                    <a:lumMod val="40000"/>
                    <a:lumOff val="60000"/>
                  </a:schemeClr>
                </a:solidFill>
              </a:defRPr>
            </a:pPr>
            <a:endParaRPr lang="el-GR"/>
          </a:p>
        </c:txPr>
        <c:crossAx val="63070976"/>
        <c:crosses val="autoZero"/>
        <c:auto val="1"/>
        <c:lblAlgn val="ctr"/>
        <c:lblOffset val="100"/>
      </c:catAx>
      <c:valAx>
        <c:axId val="63070976"/>
        <c:scaling>
          <c:orientation val="minMax"/>
        </c:scaling>
        <c:axPos val="b"/>
        <c:majorGridlines/>
        <c:numFmt formatCode="0" sourceLinked="1"/>
        <c:tickLblPos val="nextTo"/>
        <c:txPr>
          <a:bodyPr/>
          <a:lstStyle/>
          <a:p>
            <a:pPr>
              <a:defRPr sz="900">
                <a:solidFill>
                  <a:schemeClr val="accent5">
                    <a:lumMod val="40000"/>
                    <a:lumOff val="60000"/>
                  </a:schemeClr>
                </a:solidFill>
              </a:defRPr>
            </a:pPr>
            <a:endParaRPr lang="el-GR"/>
          </a:p>
        </c:txPr>
        <c:crossAx val="60750848"/>
        <c:crosses val="autoZero"/>
        <c:crossBetween val="between"/>
      </c:valAx>
      <c:spPr>
        <a:solidFill>
          <a:schemeClr val="accent1">
            <a:lumMod val="40000"/>
            <a:lumOff val="60000"/>
          </a:schemeClr>
        </a:solidFill>
      </c:spPr>
    </c:plotArea>
    <c:legend>
      <c:legendPos val="r"/>
      <c:layout>
        <c:manualLayout>
          <c:xMode val="edge"/>
          <c:yMode val="edge"/>
          <c:x val="0.81429393349942358"/>
          <c:y val="0.46565352274526339"/>
          <c:w val="0.16154747573746409"/>
          <c:h val="0.14296215852753943"/>
        </c:manualLayout>
      </c:layout>
      <c:txPr>
        <a:bodyPr/>
        <a:lstStyle/>
        <a:p>
          <a:pPr>
            <a:defRPr sz="900">
              <a:solidFill>
                <a:schemeClr val="accent5">
                  <a:lumMod val="40000"/>
                  <a:lumOff val="60000"/>
                </a:schemeClr>
              </a:solidFill>
            </a:defRPr>
          </a:pPr>
          <a:endParaRPr lang="el-GR"/>
        </a:p>
      </c:txPr>
    </c:legend>
    <c:plotVisOnly val="1"/>
    <c:dispBlanksAs val="gap"/>
  </c:chart>
  <c:spPr>
    <a:solidFill>
      <a:schemeClr val="tx2">
        <a:lumMod val="10000"/>
      </a:schemeClr>
    </a:solidFill>
  </c:spPr>
  <c:txPr>
    <a:bodyPr/>
    <a:lstStyle/>
    <a:p>
      <a:pPr>
        <a:defRPr sz="1800"/>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style val="28"/>
  <c:chart>
    <c:title>
      <c:tx>
        <c:rich>
          <a:bodyPr/>
          <a:lstStyle/>
          <a:p>
            <a:pPr>
              <a:defRPr sz="1400"/>
            </a:pPr>
            <a:r>
              <a:rPr lang="el-GR" sz="1400"/>
              <a:t>Αριθμός φοιτητών  ανά μέλος ΔΕΠ</a:t>
            </a:r>
          </a:p>
          <a:p>
            <a:pPr>
              <a:defRPr sz="1400"/>
            </a:pPr>
            <a:r>
              <a:rPr lang="el-GR" sz="1400"/>
              <a:t>εαρινό εξάμηνο</a:t>
            </a:r>
            <a:endParaRPr lang="en-US" sz="1400"/>
          </a:p>
        </c:rich>
      </c:tx>
      <c:layout/>
    </c:title>
    <c:plotArea>
      <c:layout/>
      <c:barChart>
        <c:barDir val="bar"/>
        <c:grouping val="clustered"/>
        <c:ser>
          <c:idx val="2"/>
          <c:order val="0"/>
          <c:tx>
            <c:strRef>
              <c:f>Sheet2!$A$25</c:f>
              <c:strCache>
                <c:ptCount val="1"/>
                <c:pt idx="0">
                  <c:v>2010-11</c:v>
                </c:pt>
              </c:strCache>
            </c:strRef>
          </c:tx>
          <c:dLbls>
            <c:txPr>
              <a:bodyPr/>
              <a:lstStyle/>
              <a:p>
                <a:pPr>
                  <a:defRPr sz="900">
                    <a:solidFill>
                      <a:schemeClr val="accent3">
                        <a:lumMod val="50000"/>
                      </a:schemeClr>
                    </a:solidFill>
                  </a:defRPr>
                </a:pPr>
                <a:endParaRPr lang="el-GR"/>
              </a:p>
            </c:txPr>
            <c:showVal val="1"/>
          </c:dLbls>
          <c:cat>
            <c:strRef>
              <c:f>Sheet2!$B$22:$H$22</c:f>
              <c:strCache>
                <c:ptCount val="7"/>
                <c:pt idx="0">
                  <c:v>ΕΦΠ</c:v>
                </c:pt>
                <c:pt idx="1">
                  <c:v>ΕΖΠΥ</c:v>
                </c:pt>
                <c:pt idx="2">
                  <c:v>ΓΒ</c:v>
                </c:pt>
                <c:pt idx="3">
                  <c:v>ΑΟΑ</c:v>
                </c:pt>
                <c:pt idx="4">
                  <c:v>ΕΤΤ</c:v>
                </c:pt>
                <c:pt idx="5">
                  <c:v>ΑΦΠ&amp;ΓΜ</c:v>
                </c:pt>
                <c:pt idx="6">
                  <c:v>Γενικό</c:v>
                </c:pt>
              </c:strCache>
            </c:strRef>
          </c:cat>
          <c:val>
            <c:numRef>
              <c:f>Sheet2!$B$25:$H$25</c:f>
              <c:numCache>
                <c:formatCode>0</c:formatCode>
                <c:ptCount val="7"/>
                <c:pt idx="0">
                  <c:v>74.738095238095241</c:v>
                </c:pt>
                <c:pt idx="1">
                  <c:v>27.64</c:v>
                </c:pt>
                <c:pt idx="2">
                  <c:v>77.440000000000026</c:v>
                </c:pt>
                <c:pt idx="3">
                  <c:v>92.526315789473685</c:v>
                </c:pt>
                <c:pt idx="4">
                  <c:v>38.38095238095238</c:v>
                </c:pt>
                <c:pt idx="5">
                  <c:v>72.821428571428271</c:v>
                </c:pt>
                <c:pt idx="6">
                  <c:v>55.5</c:v>
                </c:pt>
              </c:numCache>
            </c:numRef>
          </c:val>
        </c:ser>
        <c:ser>
          <c:idx val="1"/>
          <c:order val="1"/>
          <c:tx>
            <c:strRef>
              <c:f>Sheet2!$A$24</c:f>
              <c:strCache>
                <c:ptCount val="1"/>
                <c:pt idx="0">
                  <c:v>2009-10</c:v>
                </c:pt>
              </c:strCache>
            </c:strRef>
          </c:tx>
          <c:dLbls>
            <c:txPr>
              <a:bodyPr/>
              <a:lstStyle/>
              <a:p>
                <a:pPr>
                  <a:defRPr sz="900">
                    <a:solidFill>
                      <a:schemeClr val="accent3">
                        <a:lumMod val="50000"/>
                      </a:schemeClr>
                    </a:solidFill>
                  </a:defRPr>
                </a:pPr>
                <a:endParaRPr lang="el-GR"/>
              </a:p>
            </c:txPr>
            <c:showVal val="1"/>
          </c:dLbls>
          <c:cat>
            <c:strRef>
              <c:f>Sheet2!$B$22:$H$22</c:f>
              <c:strCache>
                <c:ptCount val="7"/>
                <c:pt idx="0">
                  <c:v>ΕΦΠ</c:v>
                </c:pt>
                <c:pt idx="1">
                  <c:v>ΕΖΠΥ</c:v>
                </c:pt>
                <c:pt idx="2">
                  <c:v>ΓΒ</c:v>
                </c:pt>
                <c:pt idx="3">
                  <c:v>ΑΟΑ</c:v>
                </c:pt>
                <c:pt idx="4">
                  <c:v>ΕΤΤ</c:v>
                </c:pt>
                <c:pt idx="5">
                  <c:v>ΑΦΠ&amp;ΓΜ</c:v>
                </c:pt>
                <c:pt idx="6">
                  <c:v>Γενικό</c:v>
                </c:pt>
              </c:strCache>
            </c:strRef>
          </c:cat>
          <c:val>
            <c:numRef>
              <c:f>Sheet2!$B$24:$H$24</c:f>
              <c:numCache>
                <c:formatCode>0</c:formatCode>
                <c:ptCount val="7"/>
                <c:pt idx="0">
                  <c:v>77.190476190475707</c:v>
                </c:pt>
                <c:pt idx="1">
                  <c:v>27.64</c:v>
                </c:pt>
                <c:pt idx="2">
                  <c:v>73.56</c:v>
                </c:pt>
                <c:pt idx="3">
                  <c:v>65.952380952380494</c:v>
                </c:pt>
                <c:pt idx="4">
                  <c:v>35.695652173913061</c:v>
                </c:pt>
                <c:pt idx="5">
                  <c:v>58.3</c:v>
                </c:pt>
                <c:pt idx="6">
                  <c:v>70.36666666666666</c:v>
                </c:pt>
              </c:numCache>
            </c:numRef>
          </c:val>
        </c:ser>
        <c:ser>
          <c:idx val="0"/>
          <c:order val="2"/>
          <c:tx>
            <c:strRef>
              <c:f>Sheet2!$A$23</c:f>
              <c:strCache>
                <c:ptCount val="1"/>
                <c:pt idx="0">
                  <c:v>2008-09</c:v>
                </c:pt>
              </c:strCache>
            </c:strRef>
          </c:tx>
          <c:dLbls>
            <c:txPr>
              <a:bodyPr/>
              <a:lstStyle/>
              <a:p>
                <a:pPr>
                  <a:defRPr sz="900">
                    <a:solidFill>
                      <a:schemeClr val="accent3">
                        <a:lumMod val="50000"/>
                      </a:schemeClr>
                    </a:solidFill>
                  </a:defRPr>
                </a:pPr>
                <a:endParaRPr lang="el-GR"/>
              </a:p>
            </c:txPr>
            <c:showVal val="1"/>
          </c:dLbls>
          <c:cat>
            <c:strRef>
              <c:f>Sheet2!$B$22:$H$22</c:f>
              <c:strCache>
                <c:ptCount val="7"/>
                <c:pt idx="0">
                  <c:v>ΕΦΠ</c:v>
                </c:pt>
                <c:pt idx="1">
                  <c:v>ΕΖΠΥ</c:v>
                </c:pt>
                <c:pt idx="2">
                  <c:v>ΓΒ</c:v>
                </c:pt>
                <c:pt idx="3">
                  <c:v>ΑΟΑ</c:v>
                </c:pt>
                <c:pt idx="4">
                  <c:v>ΕΤΤ</c:v>
                </c:pt>
                <c:pt idx="5">
                  <c:v>ΑΦΠ&amp;ΓΜ</c:v>
                </c:pt>
                <c:pt idx="6">
                  <c:v>Γενικό</c:v>
                </c:pt>
              </c:strCache>
            </c:strRef>
          </c:cat>
          <c:val>
            <c:numRef>
              <c:f>Sheet2!$B$23:$H$23</c:f>
              <c:numCache>
                <c:formatCode>0</c:formatCode>
                <c:ptCount val="7"/>
                <c:pt idx="0">
                  <c:v>68.978723404255334</c:v>
                </c:pt>
                <c:pt idx="1">
                  <c:v>29.52173913043471</c:v>
                </c:pt>
                <c:pt idx="2">
                  <c:v>92.541666666666927</c:v>
                </c:pt>
                <c:pt idx="3">
                  <c:v>58.761904761904759</c:v>
                </c:pt>
                <c:pt idx="4">
                  <c:v>43.833333333333336</c:v>
                </c:pt>
                <c:pt idx="5">
                  <c:v>49.911764705882049</c:v>
                </c:pt>
                <c:pt idx="6">
                  <c:v>23.741935483870968</c:v>
                </c:pt>
              </c:numCache>
            </c:numRef>
          </c:val>
        </c:ser>
        <c:dLbls>
          <c:showVal val="1"/>
        </c:dLbls>
        <c:axId val="63106048"/>
        <c:axId val="62526208"/>
      </c:barChart>
      <c:catAx>
        <c:axId val="63106048"/>
        <c:scaling>
          <c:orientation val="minMax"/>
        </c:scaling>
        <c:axPos val="l"/>
        <c:tickLblPos val="nextTo"/>
        <c:txPr>
          <a:bodyPr/>
          <a:lstStyle/>
          <a:p>
            <a:pPr>
              <a:defRPr sz="900"/>
            </a:pPr>
            <a:endParaRPr lang="el-GR"/>
          </a:p>
        </c:txPr>
        <c:crossAx val="62526208"/>
        <c:crosses val="autoZero"/>
        <c:auto val="1"/>
        <c:lblAlgn val="ctr"/>
        <c:lblOffset val="100"/>
      </c:catAx>
      <c:valAx>
        <c:axId val="62526208"/>
        <c:scaling>
          <c:orientation val="minMax"/>
        </c:scaling>
        <c:axPos val="b"/>
        <c:majorGridlines/>
        <c:numFmt formatCode="0" sourceLinked="1"/>
        <c:tickLblPos val="nextTo"/>
        <c:txPr>
          <a:bodyPr/>
          <a:lstStyle/>
          <a:p>
            <a:pPr>
              <a:defRPr sz="900"/>
            </a:pPr>
            <a:endParaRPr lang="el-GR"/>
          </a:p>
        </c:txPr>
        <c:crossAx val="63106048"/>
        <c:crosses val="autoZero"/>
        <c:crossBetween val="between"/>
      </c:valAx>
      <c:spPr>
        <a:solidFill>
          <a:schemeClr val="accent3">
            <a:lumMod val="60000"/>
            <a:lumOff val="40000"/>
          </a:schemeClr>
        </a:solidFill>
      </c:spPr>
    </c:plotArea>
    <c:legend>
      <c:legendPos val="r"/>
      <c:layout>
        <c:manualLayout>
          <c:xMode val="edge"/>
          <c:yMode val="edge"/>
          <c:x val="0.82961470596957465"/>
          <c:y val="0.37594451735199907"/>
          <c:w val="0.15371842657394563"/>
          <c:h val="0.40278689122193184"/>
        </c:manualLayout>
      </c:layout>
      <c:txPr>
        <a:bodyPr/>
        <a:lstStyle/>
        <a:p>
          <a:pPr>
            <a:defRPr sz="900"/>
          </a:pPr>
          <a:endParaRPr lang="el-GR"/>
        </a:p>
      </c:txPr>
    </c:legend>
    <c:plotVisOnly val="1"/>
    <c:dispBlanksAs val="gap"/>
  </c:chart>
  <c:spPr>
    <a:solidFill>
      <a:schemeClr val="tx2">
        <a:lumMod val="10000"/>
      </a:schemeClr>
    </a:solidFill>
  </c:spPr>
  <c:txPr>
    <a:bodyPr/>
    <a:lstStyle/>
    <a:p>
      <a:pPr>
        <a:defRPr sz="1800"/>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l-GR"/>
  <c:style val="35"/>
  <c:chart>
    <c:title>
      <c:tx>
        <c:rich>
          <a:bodyPr/>
          <a:lstStyle/>
          <a:p>
            <a:pPr>
              <a:defRPr sz="1200"/>
            </a:pPr>
            <a:r>
              <a:rPr lang="el-GR" sz="1200"/>
              <a:t>Αριθμός απονομής διδακτορικών διατριβών στο ΓΠΑ το διάστημα 2005-1</a:t>
            </a:r>
            <a:r>
              <a:rPr lang="en-US" sz="1200"/>
              <a:t>2</a:t>
            </a:r>
            <a:endParaRPr lang="el-GR" sz="1200"/>
          </a:p>
        </c:rich>
      </c:tx>
      <c:layout>
        <c:manualLayout>
          <c:xMode val="edge"/>
          <c:yMode val="edge"/>
          <c:x val="0.1058083308448719"/>
          <c:y val="3.4519956850053941E-2"/>
        </c:manualLayout>
      </c:layout>
    </c:title>
    <c:view3D>
      <c:rAngAx val="1"/>
    </c:view3D>
    <c:sideWall>
      <c:spPr>
        <a:solidFill>
          <a:schemeClr val="accent3">
            <a:lumMod val="20000"/>
            <a:lumOff val="80000"/>
          </a:schemeClr>
        </a:solidFill>
      </c:spPr>
    </c:sideWall>
    <c:backWall>
      <c:spPr>
        <a:solidFill>
          <a:schemeClr val="accent3">
            <a:lumMod val="20000"/>
            <a:lumOff val="80000"/>
          </a:schemeClr>
        </a:solidFill>
      </c:spPr>
    </c:backWall>
    <c:plotArea>
      <c:layout/>
      <c:bar3DChart>
        <c:barDir val="col"/>
        <c:grouping val="clustered"/>
        <c:ser>
          <c:idx val="0"/>
          <c:order val="0"/>
          <c:tx>
            <c:strRef>
              <c:f>διδάκτορες!$A$13</c:f>
              <c:strCache>
                <c:ptCount val="1"/>
                <c:pt idx="0">
                  <c:v>2005-2010</c:v>
                </c:pt>
              </c:strCache>
            </c:strRef>
          </c:tx>
          <c:dLbls>
            <c:txPr>
              <a:bodyPr/>
              <a:lstStyle/>
              <a:p>
                <a:pPr>
                  <a:defRPr sz="1000"/>
                </a:pPr>
                <a:endParaRPr lang="el-GR"/>
              </a:p>
            </c:txPr>
            <c:showVal val="1"/>
          </c:dLbls>
          <c:cat>
            <c:strRef>
              <c:f>διδάκτορες!$B$3:$I$3</c:f>
              <c:strCache>
                <c:ptCount val="8"/>
                <c:pt idx="0">
                  <c:v>ΕΦΠ</c:v>
                </c:pt>
                <c:pt idx="1">
                  <c:v>ΕΖΠΥ1</c:v>
                </c:pt>
                <c:pt idx="2">
                  <c:v>ΓΒ</c:v>
                </c:pt>
                <c:pt idx="3">
                  <c:v>ΑΟΑ</c:v>
                </c:pt>
                <c:pt idx="4">
                  <c:v>ΕΤΤ</c:v>
                </c:pt>
                <c:pt idx="5">
                  <c:v>ΑΦΠ&amp;ΓΜ</c:v>
                </c:pt>
                <c:pt idx="6">
                  <c:v>Γενικό</c:v>
                </c:pt>
                <c:pt idx="7">
                  <c:v>ΑΟΑ-ΕΤΤ</c:v>
                </c:pt>
              </c:strCache>
            </c:strRef>
          </c:cat>
          <c:val>
            <c:numRef>
              <c:f>διδάκτορες!$B$13:$I$13</c:f>
              <c:numCache>
                <c:formatCode>General</c:formatCode>
                <c:ptCount val="8"/>
                <c:pt idx="0">
                  <c:v>64</c:v>
                </c:pt>
                <c:pt idx="1">
                  <c:v>23</c:v>
                </c:pt>
                <c:pt idx="2">
                  <c:v>23</c:v>
                </c:pt>
                <c:pt idx="3">
                  <c:v>4</c:v>
                </c:pt>
                <c:pt idx="4">
                  <c:v>22</c:v>
                </c:pt>
                <c:pt idx="5">
                  <c:v>17</c:v>
                </c:pt>
                <c:pt idx="6">
                  <c:v>19</c:v>
                </c:pt>
                <c:pt idx="7">
                  <c:v>3</c:v>
                </c:pt>
              </c:numCache>
            </c:numRef>
          </c:val>
        </c:ser>
        <c:dLbls>
          <c:showVal val="1"/>
        </c:dLbls>
        <c:shape val="box"/>
        <c:axId val="62572800"/>
        <c:axId val="62574592"/>
        <c:axId val="0"/>
      </c:bar3DChart>
      <c:catAx>
        <c:axId val="62572800"/>
        <c:scaling>
          <c:orientation val="minMax"/>
        </c:scaling>
        <c:axPos val="b"/>
        <c:tickLblPos val="nextTo"/>
        <c:txPr>
          <a:bodyPr/>
          <a:lstStyle/>
          <a:p>
            <a:pPr>
              <a:defRPr sz="1000"/>
            </a:pPr>
            <a:endParaRPr lang="el-GR"/>
          </a:p>
        </c:txPr>
        <c:crossAx val="62574592"/>
        <c:crosses val="autoZero"/>
        <c:auto val="1"/>
        <c:lblAlgn val="ctr"/>
        <c:lblOffset val="100"/>
      </c:catAx>
      <c:valAx>
        <c:axId val="62574592"/>
        <c:scaling>
          <c:orientation val="minMax"/>
        </c:scaling>
        <c:axPos val="l"/>
        <c:majorGridlines/>
        <c:numFmt formatCode="General" sourceLinked="1"/>
        <c:tickLblPos val="nextTo"/>
        <c:txPr>
          <a:bodyPr/>
          <a:lstStyle/>
          <a:p>
            <a:pPr>
              <a:defRPr sz="900"/>
            </a:pPr>
            <a:endParaRPr lang="el-GR"/>
          </a:p>
        </c:txPr>
        <c:crossAx val="62572800"/>
        <c:crosses val="autoZero"/>
        <c:crossBetween val="between"/>
      </c:valAx>
    </c:plotArea>
    <c:plotVisOnly val="1"/>
  </c:chart>
  <c:spPr>
    <a:solidFill>
      <a:schemeClr val="bg2">
        <a:lumMod val="20000"/>
        <a:lumOff val="80000"/>
      </a:schemeClr>
    </a:solidFill>
  </c:spPr>
  <c:txPr>
    <a:bodyPr/>
    <a:lstStyle/>
    <a:p>
      <a:pPr>
        <a:defRPr sz="1800"/>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l-GR"/>
  <c:chart>
    <c:title>
      <c:tx>
        <c:rich>
          <a:bodyPr/>
          <a:lstStyle/>
          <a:p>
            <a:pPr>
              <a:defRPr sz="1200">
                <a:solidFill>
                  <a:schemeClr val="bg2">
                    <a:lumMod val="50000"/>
                  </a:schemeClr>
                </a:solidFill>
              </a:defRPr>
            </a:pPr>
            <a:r>
              <a:rPr lang="el-GR" sz="1200">
                <a:solidFill>
                  <a:schemeClr val="bg2">
                    <a:lumMod val="50000"/>
                  </a:schemeClr>
                </a:solidFill>
              </a:rPr>
              <a:t>Αριθμός</a:t>
            </a:r>
            <a:r>
              <a:rPr lang="el-GR" sz="1200" baseline="0">
                <a:solidFill>
                  <a:schemeClr val="bg2">
                    <a:lumMod val="50000"/>
                  </a:schemeClr>
                </a:solidFill>
              </a:rPr>
              <a:t> νεοεισαχθέντων και αποφοίτων στα ΠΜΣ του ΓΠΑ</a:t>
            </a:r>
          </a:p>
        </c:rich>
      </c:tx>
      <c:layout/>
    </c:title>
    <c:plotArea>
      <c:layout/>
      <c:barChart>
        <c:barDir val="col"/>
        <c:grouping val="clustered"/>
        <c:ser>
          <c:idx val="0"/>
          <c:order val="0"/>
          <c:tx>
            <c:strRef>
              <c:f>Φύλλο1!$B$1</c:f>
              <c:strCache>
                <c:ptCount val="1"/>
                <c:pt idx="0">
                  <c:v>ΓΠΑ νεοεισαχθέντες </c:v>
                </c:pt>
              </c:strCache>
            </c:strRef>
          </c:tx>
          <c:dLbls>
            <c:txPr>
              <a:bodyPr/>
              <a:lstStyle/>
              <a:p>
                <a:pPr>
                  <a:defRPr sz="900">
                    <a:solidFill>
                      <a:schemeClr val="bg2">
                        <a:lumMod val="50000"/>
                      </a:schemeClr>
                    </a:solidFill>
                  </a:defRPr>
                </a:pPr>
                <a:endParaRPr lang="el-GR"/>
              </a:p>
            </c:txPr>
            <c:showVal val="1"/>
          </c:dLbls>
          <c:cat>
            <c:strRef>
              <c:f>Φύλλο1!$A$2:$A$10</c:f>
              <c:strCache>
                <c:ptCount val="9"/>
                <c:pt idx="0">
                  <c:v>2003-04</c:v>
                </c:pt>
                <c:pt idx="1">
                  <c:v>2004-05</c:v>
                </c:pt>
                <c:pt idx="2">
                  <c:v>2005-06</c:v>
                </c:pt>
                <c:pt idx="3">
                  <c:v>2006-07</c:v>
                </c:pt>
                <c:pt idx="4">
                  <c:v>2007-08</c:v>
                </c:pt>
                <c:pt idx="5">
                  <c:v>2008-09</c:v>
                </c:pt>
                <c:pt idx="6">
                  <c:v>2009-10</c:v>
                </c:pt>
                <c:pt idx="7">
                  <c:v>2010-11</c:v>
                </c:pt>
                <c:pt idx="8">
                  <c:v>2011-12</c:v>
                </c:pt>
              </c:strCache>
            </c:strRef>
          </c:cat>
          <c:val>
            <c:numRef>
              <c:f>Φύλλο1!$B$2:$B$10</c:f>
              <c:numCache>
                <c:formatCode>General</c:formatCode>
                <c:ptCount val="9"/>
                <c:pt idx="0">
                  <c:v>84</c:v>
                </c:pt>
                <c:pt idx="1">
                  <c:v>162</c:v>
                </c:pt>
                <c:pt idx="2">
                  <c:v>156</c:v>
                </c:pt>
                <c:pt idx="3">
                  <c:v>178</c:v>
                </c:pt>
                <c:pt idx="4">
                  <c:v>124</c:v>
                </c:pt>
                <c:pt idx="5">
                  <c:v>156</c:v>
                </c:pt>
                <c:pt idx="6">
                  <c:v>150</c:v>
                </c:pt>
                <c:pt idx="7">
                  <c:v>128</c:v>
                </c:pt>
                <c:pt idx="8">
                  <c:v>79</c:v>
                </c:pt>
              </c:numCache>
            </c:numRef>
          </c:val>
        </c:ser>
        <c:ser>
          <c:idx val="1"/>
          <c:order val="1"/>
          <c:tx>
            <c:strRef>
              <c:f>Φύλλο1!$C$1</c:f>
              <c:strCache>
                <c:ptCount val="1"/>
                <c:pt idx="0">
                  <c:v>ΓΠΑ απόφοιτοι</c:v>
                </c:pt>
              </c:strCache>
            </c:strRef>
          </c:tx>
          <c:dLbls>
            <c:dLbl>
              <c:idx val="7"/>
              <c:layout>
                <c:manualLayout>
                  <c:x val="7.6923076923076008E-3"/>
                  <c:y val="-4.127966976264187E-3"/>
                </c:manualLayout>
              </c:layout>
              <c:showVal val="1"/>
            </c:dLbl>
            <c:txPr>
              <a:bodyPr/>
              <a:lstStyle/>
              <a:p>
                <a:pPr>
                  <a:defRPr sz="900">
                    <a:solidFill>
                      <a:schemeClr val="bg2">
                        <a:lumMod val="50000"/>
                      </a:schemeClr>
                    </a:solidFill>
                  </a:defRPr>
                </a:pPr>
                <a:endParaRPr lang="el-GR"/>
              </a:p>
            </c:txPr>
            <c:showVal val="1"/>
          </c:dLbls>
          <c:cat>
            <c:strRef>
              <c:f>Φύλλο1!$A$2:$A$10</c:f>
              <c:strCache>
                <c:ptCount val="9"/>
                <c:pt idx="0">
                  <c:v>2003-04</c:v>
                </c:pt>
                <c:pt idx="1">
                  <c:v>2004-05</c:v>
                </c:pt>
                <c:pt idx="2">
                  <c:v>2005-06</c:v>
                </c:pt>
                <c:pt idx="3">
                  <c:v>2006-07</c:v>
                </c:pt>
                <c:pt idx="4">
                  <c:v>2007-08</c:v>
                </c:pt>
                <c:pt idx="5">
                  <c:v>2008-09</c:v>
                </c:pt>
                <c:pt idx="6">
                  <c:v>2009-10</c:v>
                </c:pt>
                <c:pt idx="7">
                  <c:v>2010-11</c:v>
                </c:pt>
                <c:pt idx="8">
                  <c:v>2011-12</c:v>
                </c:pt>
              </c:strCache>
            </c:strRef>
          </c:cat>
          <c:val>
            <c:numRef>
              <c:f>Φύλλο1!$C$2:$C$10</c:f>
              <c:numCache>
                <c:formatCode>General</c:formatCode>
                <c:ptCount val="9"/>
                <c:pt idx="0">
                  <c:v>78</c:v>
                </c:pt>
                <c:pt idx="1">
                  <c:v>108</c:v>
                </c:pt>
                <c:pt idx="2">
                  <c:v>138</c:v>
                </c:pt>
                <c:pt idx="3">
                  <c:v>142</c:v>
                </c:pt>
                <c:pt idx="4">
                  <c:v>143</c:v>
                </c:pt>
                <c:pt idx="5">
                  <c:v>146</c:v>
                </c:pt>
                <c:pt idx="6">
                  <c:v>130</c:v>
                </c:pt>
                <c:pt idx="7">
                  <c:v>127</c:v>
                </c:pt>
                <c:pt idx="8">
                  <c:v>124</c:v>
                </c:pt>
              </c:numCache>
            </c:numRef>
          </c:val>
        </c:ser>
        <c:dLbls>
          <c:showVal val="1"/>
        </c:dLbls>
        <c:overlap val="-25"/>
        <c:axId val="73302784"/>
        <c:axId val="73304320"/>
      </c:barChart>
      <c:catAx>
        <c:axId val="73302784"/>
        <c:scaling>
          <c:orientation val="minMax"/>
        </c:scaling>
        <c:axPos val="b"/>
        <c:majorTickMark val="none"/>
        <c:tickLblPos val="nextTo"/>
        <c:txPr>
          <a:bodyPr/>
          <a:lstStyle/>
          <a:p>
            <a:pPr>
              <a:defRPr sz="800">
                <a:solidFill>
                  <a:schemeClr val="bg2">
                    <a:lumMod val="50000"/>
                  </a:schemeClr>
                </a:solidFill>
              </a:defRPr>
            </a:pPr>
            <a:endParaRPr lang="el-GR"/>
          </a:p>
        </c:txPr>
        <c:crossAx val="73304320"/>
        <c:crosses val="autoZero"/>
        <c:auto val="1"/>
        <c:lblAlgn val="ctr"/>
        <c:lblOffset val="100"/>
      </c:catAx>
      <c:valAx>
        <c:axId val="73304320"/>
        <c:scaling>
          <c:orientation val="minMax"/>
        </c:scaling>
        <c:delete val="1"/>
        <c:axPos val="l"/>
        <c:numFmt formatCode="General" sourceLinked="1"/>
        <c:tickLblPos val="none"/>
        <c:crossAx val="73302784"/>
        <c:crosses val="autoZero"/>
        <c:crossBetween val="between"/>
      </c:valAx>
      <c:spPr>
        <a:solidFill>
          <a:schemeClr val="tx2">
            <a:lumMod val="90000"/>
          </a:schemeClr>
        </a:solidFill>
      </c:spPr>
    </c:plotArea>
    <c:legend>
      <c:legendPos val="t"/>
      <c:layout/>
      <c:txPr>
        <a:bodyPr/>
        <a:lstStyle/>
        <a:p>
          <a:pPr>
            <a:defRPr sz="900">
              <a:solidFill>
                <a:schemeClr val="bg2">
                  <a:lumMod val="50000"/>
                </a:schemeClr>
              </a:solidFill>
            </a:defRPr>
          </a:pPr>
          <a:endParaRPr lang="el-GR"/>
        </a:p>
      </c:txPr>
    </c:legend>
    <c:plotVisOnly val="1"/>
  </c:chart>
  <c:spPr>
    <a:solidFill>
      <a:schemeClr val="bg2">
        <a:lumMod val="40000"/>
        <a:lumOff val="60000"/>
      </a:schemeClr>
    </a:solidFill>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style val="19"/>
  <c:chart>
    <c:title>
      <c:tx>
        <c:rich>
          <a:bodyPr/>
          <a:lstStyle/>
          <a:p>
            <a:pPr>
              <a:defRPr sz="1400"/>
            </a:pPr>
            <a:r>
              <a:rPr lang="el-GR" sz="1400"/>
              <a:t>Δημοσιεύσεις σε Επιστημονικά Περιοδικά με κριτές ISI</a:t>
            </a:r>
            <a:r>
              <a:rPr lang="en-US" sz="1400"/>
              <a:t> </a:t>
            </a:r>
            <a:r>
              <a:rPr lang="el-GR" sz="1400"/>
              <a:t>την 5ετία 2007-2011)</a:t>
            </a:r>
          </a:p>
        </c:rich>
      </c:tx>
      <c:layout/>
    </c:title>
    <c:view3D>
      <c:rAngAx val="1"/>
    </c:view3D>
    <c:sideWall>
      <c:spPr>
        <a:solidFill>
          <a:schemeClr val="bg2">
            <a:lumMod val="75000"/>
          </a:schemeClr>
        </a:solidFill>
      </c:spPr>
    </c:sideWall>
    <c:backWall>
      <c:spPr>
        <a:solidFill>
          <a:schemeClr val="bg2">
            <a:lumMod val="75000"/>
          </a:schemeClr>
        </a:solidFill>
      </c:spPr>
    </c:backWall>
    <c:plotArea>
      <c:layout/>
      <c:bar3DChart>
        <c:barDir val="col"/>
        <c:grouping val="clustered"/>
        <c:ser>
          <c:idx val="0"/>
          <c:order val="0"/>
          <c:tx>
            <c:strRef>
              <c:f>Sheet1!$B$1</c:f>
              <c:strCache>
                <c:ptCount val="1"/>
                <c:pt idx="0">
                  <c:v>Δημοσιεύσεις σε Επιστημομικά Περιοδικά με κριτές ISI</c:v>
                </c:pt>
              </c:strCache>
            </c:strRef>
          </c:tx>
          <c:dLbls>
            <c:dLbl>
              <c:idx val="0"/>
              <c:layout>
                <c:manualLayout>
                  <c:x val="0"/>
                  <c:y val="9.3342484557309535E-2"/>
                </c:manualLayout>
              </c:layout>
              <c:showVal val="1"/>
            </c:dLbl>
            <c:dLbl>
              <c:idx val="1"/>
              <c:layout>
                <c:manualLayout>
                  <c:x val="-1.543209876543182E-3"/>
                  <c:y val="9.3342484557309535E-2"/>
                </c:manualLayout>
              </c:layout>
              <c:showVal val="1"/>
            </c:dLbl>
            <c:dLbl>
              <c:idx val="2"/>
              <c:layout>
                <c:manualLayout>
                  <c:x val="-4.6296296296296424E-3"/>
                  <c:y val="0.12079615648593046"/>
                </c:manualLayout>
              </c:layout>
              <c:showVal val="1"/>
            </c:dLbl>
            <c:dLbl>
              <c:idx val="3"/>
              <c:layout>
                <c:manualLayout>
                  <c:x val="-3.0864197530863697E-3"/>
                  <c:y val="6.3143445435827047E-2"/>
                </c:manualLayout>
              </c:layout>
              <c:showVal val="1"/>
            </c:dLbl>
            <c:dLbl>
              <c:idx val="4"/>
              <c:layout>
                <c:manualLayout>
                  <c:x val="-3.0864197530864265E-3"/>
                  <c:y val="0.14550446122168839"/>
                </c:manualLayout>
              </c:layout>
              <c:showVal val="1"/>
            </c:dLbl>
            <c:dLbl>
              <c:idx val="5"/>
              <c:layout>
                <c:manualLayout>
                  <c:x val="1.5432098765432139E-3"/>
                  <c:y val="7.9615648592999314E-2"/>
                </c:manualLayout>
              </c:layout>
              <c:showVal val="1"/>
            </c:dLbl>
            <c:dLbl>
              <c:idx val="6"/>
              <c:layout>
                <c:manualLayout>
                  <c:x val="0"/>
                  <c:y val="0.10157858613589554"/>
                </c:manualLayout>
              </c:layout>
              <c:showVal val="1"/>
            </c:dLbl>
            <c:txPr>
              <a:bodyPr/>
              <a:lstStyle/>
              <a:p>
                <a:pPr>
                  <a:defRPr sz="1200">
                    <a:solidFill>
                      <a:schemeClr val="accent1">
                        <a:lumMod val="50000"/>
                      </a:schemeClr>
                    </a:solidFill>
                  </a:defRPr>
                </a:pPr>
                <a:endParaRPr lang="el-GR"/>
              </a:p>
            </c:txPr>
            <c:showVal val="1"/>
          </c:dLbls>
          <c:cat>
            <c:strRef>
              <c:f>Sheet1!$A$2:$A$8</c:f>
              <c:strCache>
                <c:ptCount val="7"/>
                <c:pt idx="0">
                  <c:v>ΕΦΠ</c:v>
                </c:pt>
                <c:pt idx="1">
                  <c:v>ΕΖΠΥ</c:v>
                </c:pt>
                <c:pt idx="2">
                  <c:v>ΓΒ</c:v>
                </c:pt>
                <c:pt idx="3">
                  <c:v>ΑΟΑ</c:v>
                </c:pt>
                <c:pt idx="4">
                  <c:v>ΕΤΤ</c:v>
                </c:pt>
                <c:pt idx="5">
                  <c:v>ΑΦΠ&amp;ΓΜ</c:v>
                </c:pt>
                <c:pt idx="6">
                  <c:v>ΓΤ</c:v>
                </c:pt>
              </c:strCache>
            </c:strRef>
          </c:cat>
          <c:val>
            <c:numRef>
              <c:f>Sheet1!$B$2:$B$8</c:f>
              <c:numCache>
                <c:formatCode>General</c:formatCode>
                <c:ptCount val="7"/>
                <c:pt idx="0">
                  <c:v>350</c:v>
                </c:pt>
                <c:pt idx="1">
                  <c:v>209</c:v>
                </c:pt>
                <c:pt idx="2">
                  <c:v>226</c:v>
                </c:pt>
                <c:pt idx="3">
                  <c:v>50</c:v>
                </c:pt>
                <c:pt idx="4">
                  <c:v>410</c:v>
                </c:pt>
                <c:pt idx="5">
                  <c:v>182</c:v>
                </c:pt>
                <c:pt idx="6">
                  <c:v>280</c:v>
                </c:pt>
              </c:numCache>
            </c:numRef>
          </c:val>
        </c:ser>
        <c:dLbls>
          <c:showVal val="1"/>
        </c:dLbls>
        <c:shape val="box"/>
        <c:axId val="73388800"/>
        <c:axId val="73390336"/>
        <c:axId val="0"/>
      </c:bar3DChart>
      <c:catAx>
        <c:axId val="73388800"/>
        <c:scaling>
          <c:orientation val="minMax"/>
        </c:scaling>
        <c:axPos val="b"/>
        <c:majorTickMark val="none"/>
        <c:tickLblPos val="nextTo"/>
        <c:txPr>
          <a:bodyPr/>
          <a:lstStyle/>
          <a:p>
            <a:pPr>
              <a:defRPr sz="1200">
                <a:solidFill>
                  <a:schemeClr val="accent1">
                    <a:lumMod val="50000"/>
                  </a:schemeClr>
                </a:solidFill>
              </a:defRPr>
            </a:pPr>
            <a:endParaRPr lang="el-GR"/>
          </a:p>
        </c:txPr>
        <c:crossAx val="73390336"/>
        <c:crosses val="autoZero"/>
        <c:auto val="1"/>
        <c:lblAlgn val="ctr"/>
        <c:lblOffset val="100"/>
      </c:catAx>
      <c:valAx>
        <c:axId val="73390336"/>
        <c:scaling>
          <c:orientation val="minMax"/>
        </c:scaling>
        <c:delete val="1"/>
        <c:axPos val="l"/>
        <c:numFmt formatCode="General" sourceLinked="1"/>
        <c:majorTickMark val="none"/>
        <c:tickLblPos val="none"/>
        <c:crossAx val="73388800"/>
        <c:crosses val="autoZero"/>
        <c:crossBetween val="between"/>
      </c:valAx>
      <c:spPr>
        <a:solidFill>
          <a:schemeClr val="bg2">
            <a:lumMod val="40000"/>
            <a:lumOff val="60000"/>
          </a:schemeClr>
        </a:solidFill>
      </c:spPr>
    </c:plotArea>
    <c:plotVisOnly val="1"/>
  </c:chart>
  <c:txPr>
    <a:bodyPr/>
    <a:lstStyle/>
    <a:p>
      <a:pPr>
        <a:defRPr sz="1800"/>
      </a:pPr>
      <a:endParaRPr lang="el-G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l-GR"/>
  <c:style val="12"/>
  <c:chart>
    <c:title>
      <c:tx>
        <c:rich>
          <a:bodyPr/>
          <a:lstStyle/>
          <a:p>
            <a:pPr>
              <a:defRPr sz="1400"/>
            </a:pPr>
            <a:r>
              <a:rPr lang="el-GR" sz="1400"/>
              <a:t>Ετεροαναφορές κατά την 5ετία 2007-2011</a:t>
            </a:r>
          </a:p>
        </c:rich>
      </c:tx>
      <c:layout/>
    </c:title>
    <c:view3D>
      <c:rAngAx val="1"/>
    </c:view3D>
    <c:sideWall>
      <c:spPr>
        <a:solidFill>
          <a:schemeClr val="accent1">
            <a:lumMod val="75000"/>
          </a:schemeClr>
        </a:solidFill>
      </c:spPr>
    </c:sideWall>
    <c:backWall>
      <c:spPr>
        <a:solidFill>
          <a:schemeClr val="accent1">
            <a:lumMod val="75000"/>
          </a:schemeClr>
        </a:solidFill>
      </c:spPr>
    </c:backWall>
    <c:plotArea>
      <c:layout/>
      <c:bar3DChart>
        <c:barDir val="bar"/>
        <c:grouping val="clustered"/>
        <c:ser>
          <c:idx val="1"/>
          <c:order val="0"/>
          <c:tx>
            <c:strRef>
              <c:f>Sheet1!$C$1</c:f>
              <c:strCache>
                <c:ptCount val="1"/>
                <c:pt idx="0">
                  <c:v>Ετεροαναφορές</c:v>
                </c:pt>
              </c:strCache>
            </c:strRef>
          </c:tx>
          <c:dLbls>
            <c:dLbl>
              <c:idx val="0"/>
              <c:layout>
                <c:manualLayout>
                  <c:x val="-8.3333333333333343E-2"/>
                  <c:y val="-8.2361015785862579E-3"/>
                </c:manualLayout>
              </c:layout>
              <c:showVal val="1"/>
            </c:dLbl>
            <c:dLbl>
              <c:idx val="1"/>
              <c:layout>
                <c:manualLayout>
                  <c:x val="-6.7901234567901397E-2"/>
                  <c:y val="-2.7453671928619546E-3"/>
                </c:manualLayout>
              </c:layout>
              <c:showVal val="1"/>
            </c:dLbl>
            <c:dLbl>
              <c:idx val="2"/>
              <c:layout>
                <c:manualLayout>
                  <c:x val="-8.9506172839506265E-2"/>
                  <c:y val="0"/>
                </c:manualLayout>
              </c:layout>
              <c:showVal val="1"/>
            </c:dLbl>
            <c:dLbl>
              <c:idx val="3"/>
              <c:layout>
                <c:manualLayout>
                  <c:x val="-5.0925925925925923E-2"/>
                  <c:y val="-8.2361015785861365E-3"/>
                </c:manualLayout>
              </c:layout>
              <c:showVal val="1"/>
            </c:dLbl>
            <c:dLbl>
              <c:idx val="4"/>
              <c:layout>
                <c:manualLayout>
                  <c:x val="-0.41203715854962564"/>
                  <c:y val="-1.6472203157172273E-2"/>
                </c:manualLayout>
              </c:layout>
              <c:showVal val="1"/>
            </c:dLbl>
            <c:dLbl>
              <c:idx val="5"/>
              <c:layout>
                <c:manualLayout>
                  <c:x val="-9.8765432098765649E-2"/>
                  <c:y val="-1.372683596431027E-2"/>
                </c:manualLayout>
              </c:layout>
              <c:showVal val="1"/>
            </c:dLbl>
            <c:dLbl>
              <c:idx val="6"/>
              <c:layout>
                <c:manualLayout>
                  <c:x val="-8.4876543209876767E-2"/>
                  <c:y val="-8.2361015785861608E-3"/>
                </c:manualLayout>
              </c:layout>
              <c:showVal val="1"/>
            </c:dLbl>
            <c:txPr>
              <a:bodyPr/>
              <a:lstStyle/>
              <a:p>
                <a:pPr>
                  <a:defRPr sz="1200">
                    <a:solidFill>
                      <a:schemeClr val="tx2">
                        <a:lumMod val="25000"/>
                      </a:schemeClr>
                    </a:solidFill>
                  </a:defRPr>
                </a:pPr>
                <a:endParaRPr lang="el-GR"/>
              </a:p>
            </c:txPr>
            <c:showVal val="1"/>
          </c:dLbls>
          <c:cat>
            <c:strRef>
              <c:f>Sheet1!$A$2:$A$8</c:f>
              <c:strCache>
                <c:ptCount val="7"/>
                <c:pt idx="0">
                  <c:v>ΕΦΠ</c:v>
                </c:pt>
                <c:pt idx="1">
                  <c:v>ΕΖΠΥ</c:v>
                </c:pt>
                <c:pt idx="2">
                  <c:v>ΓΒ</c:v>
                </c:pt>
                <c:pt idx="3">
                  <c:v>ΑΟΑ</c:v>
                </c:pt>
                <c:pt idx="4">
                  <c:v>ΕΤΤ</c:v>
                </c:pt>
                <c:pt idx="5">
                  <c:v>ΑΦΠ&amp;ΓΜ</c:v>
                </c:pt>
                <c:pt idx="6">
                  <c:v>ΓΤ</c:v>
                </c:pt>
              </c:strCache>
            </c:strRef>
          </c:cat>
          <c:val>
            <c:numRef>
              <c:f>Sheet1!$C$2:$C$8</c:f>
              <c:numCache>
                <c:formatCode>General</c:formatCode>
                <c:ptCount val="7"/>
                <c:pt idx="0">
                  <c:v>2043</c:v>
                </c:pt>
                <c:pt idx="1">
                  <c:v>1291</c:v>
                </c:pt>
                <c:pt idx="2">
                  <c:v>1562</c:v>
                </c:pt>
                <c:pt idx="3">
                  <c:v>848</c:v>
                </c:pt>
                <c:pt idx="4">
                  <c:v>9880</c:v>
                </c:pt>
                <c:pt idx="5">
                  <c:v>2998</c:v>
                </c:pt>
                <c:pt idx="6">
                  <c:v>5260</c:v>
                </c:pt>
              </c:numCache>
            </c:numRef>
          </c:val>
        </c:ser>
        <c:dLbls>
          <c:showVal val="1"/>
        </c:dLbls>
        <c:shape val="box"/>
        <c:axId val="73726976"/>
        <c:axId val="73728768"/>
        <c:axId val="0"/>
      </c:bar3DChart>
      <c:catAx>
        <c:axId val="73726976"/>
        <c:scaling>
          <c:orientation val="minMax"/>
        </c:scaling>
        <c:axPos val="l"/>
        <c:majorTickMark val="none"/>
        <c:tickLblPos val="nextTo"/>
        <c:txPr>
          <a:bodyPr/>
          <a:lstStyle/>
          <a:p>
            <a:pPr>
              <a:defRPr sz="1200"/>
            </a:pPr>
            <a:endParaRPr lang="el-GR"/>
          </a:p>
        </c:txPr>
        <c:crossAx val="73728768"/>
        <c:crosses val="autoZero"/>
        <c:auto val="1"/>
        <c:lblAlgn val="ctr"/>
        <c:lblOffset val="100"/>
      </c:catAx>
      <c:valAx>
        <c:axId val="73728768"/>
        <c:scaling>
          <c:orientation val="minMax"/>
        </c:scaling>
        <c:delete val="1"/>
        <c:axPos val="b"/>
        <c:numFmt formatCode="General" sourceLinked="1"/>
        <c:tickLblPos val="none"/>
        <c:crossAx val="73726976"/>
        <c:crosses val="autoZero"/>
        <c:crossBetween val="between"/>
      </c:valAx>
    </c:plotArea>
    <c:plotVisOnly val="1"/>
  </c:chart>
  <c:spPr>
    <a:solidFill>
      <a:schemeClr val="accent1">
        <a:lumMod val="75000"/>
      </a:schemeClr>
    </a:solidFill>
  </c:spPr>
  <c:txPr>
    <a:bodyPr/>
    <a:lstStyle/>
    <a:p>
      <a:pPr>
        <a:defRPr sz="1800"/>
      </a:pPr>
      <a:endParaRPr lang="el-GR"/>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l-GR"/>
  <c:style val="19"/>
  <c:chart>
    <c:autoTitleDeleted val="1"/>
    <c:view3D>
      <c:rAngAx val="1"/>
    </c:view3D>
    <c:sideWall>
      <c:spPr>
        <a:solidFill>
          <a:schemeClr val="bg2">
            <a:lumMod val="40000"/>
            <a:lumOff val="60000"/>
          </a:schemeClr>
        </a:solidFill>
      </c:spPr>
    </c:sideWall>
    <c:backWall>
      <c:spPr>
        <a:solidFill>
          <a:schemeClr val="bg2">
            <a:lumMod val="75000"/>
          </a:schemeClr>
        </a:solidFill>
      </c:spPr>
    </c:backWall>
    <c:plotArea>
      <c:layout/>
      <c:bar3DChart>
        <c:barDir val="bar"/>
        <c:grouping val="clustered"/>
        <c:ser>
          <c:idx val="0"/>
          <c:order val="0"/>
          <c:tx>
            <c:strRef>
              <c:f>ΕΛΚΕ2!$B$1</c:f>
              <c:strCache>
                <c:ptCount val="1"/>
                <c:pt idx="0">
                  <c:v>Προϋπολογισμός</c:v>
                </c:pt>
              </c:strCache>
            </c:strRef>
          </c:tx>
          <c:dLbls>
            <c:dLbl>
              <c:idx val="5"/>
              <c:layout>
                <c:manualLayout>
                  <c:x val="9.2592592592592692E-3"/>
                  <c:y val="-5.5555555555555558E-3"/>
                </c:manualLayout>
              </c:layout>
              <c:showVal val="1"/>
            </c:dLbl>
            <c:txPr>
              <a:bodyPr/>
              <a:lstStyle/>
              <a:p>
                <a:pPr>
                  <a:defRPr sz="1200"/>
                </a:pPr>
                <a:endParaRPr lang="el-GR"/>
              </a:p>
            </c:txPr>
            <c:showVal val="1"/>
          </c:dLbls>
          <c:cat>
            <c:strRef>
              <c:f>ΕΛΚΕ2!$A$2:$A$8</c:f>
              <c:strCache>
                <c:ptCount val="7"/>
                <c:pt idx="0">
                  <c:v>ΕΦΠ</c:v>
                </c:pt>
                <c:pt idx="1">
                  <c:v>ΕΖΠΥ</c:v>
                </c:pt>
                <c:pt idx="2">
                  <c:v>ΓΒ</c:v>
                </c:pt>
                <c:pt idx="3">
                  <c:v>ΑΟΑ</c:v>
                </c:pt>
                <c:pt idx="4">
                  <c:v>ΕΤΤ</c:v>
                </c:pt>
                <c:pt idx="5">
                  <c:v>ΑΦΠ&amp;ΓΜ</c:v>
                </c:pt>
                <c:pt idx="6">
                  <c:v>Γενικό</c:v>
                </c:pt>
              </c:strCache>
            </c:strRef>
          </c:cat>
          <c:val>
            <c:numRef>
              <c:f>ΕΛΚΕ2!$B$2:$B$8</c:f>
              <c:numCache>
                <c:formatCode>#,##0</c:formatCode>
                <c:ptCount val="7"/>
                <c:pt idx="0">
                  <c:v>6982857</c:v>
                </c:pt>
                <c:pt idx="1">
                  <c:v>3917896</c:v>
                </c:pt>
                <c:pt idx="2">
                  <c:v>7238381</c:v>
                </c:pt>
                <c:pt idx="3">
                  <c:v>6232194</c:v>
                </c:pt>
                <c:pt idx="4">
                  <c:v>7660786</c:v>
                </c:pt>
                <c:pt idx="5">
                  <c:v>11995522</c:v>
                </c:pt>
                <c:pt idx="6">
                  <c:v>8784009</c:v>
                </c:pt>
              </c:numCache>
            </c:numRef>
          </c:val>
        </c:ser>
        <c:shape val="box"/>
        <c:axId val="73757824"/>
        <c:axId val="73759360"/>
        <c:axId val="0"/>
      </c:bar3DChart>
      <c:catAx>
        <c:axId val="73757824"/>
        <c:scaling>
          <c:orientation val="minMax"/>
        </c:scaling>
        <c:axPos val="l"/>
        <c:tickLblPos val="nextTo"/>
        <c:txPr>
          <a:bodyPr/>
          <a:lstStyle/>
          <a:p>
            <a:pPr>
              <a:defRPr sz="1200"/>
            </a:pPr>
            <a:endParaRPr lang="el-GR"/>
          </a:p>
        </c:txPr>
        <c:crossAx val="73759360"/>
        <c:crosses val="autoZero"/>
        <c:auto val="1"/>
        <c:lblAlgn val="ctr"/>
        <c:lblOffset val="100"/>
      </c:catAx>
      <c:valAx>
        <c:axId val="73759360"/>
        <c:scaling>
          <c:orientation val="minMax"/>
          <c:max val="14000000"/>
        </c:scaling>
        <c:axPos val="b"/>
        <c:majorGridlines/>
        <c:numFmt formatCode="#,##0" sourceLinked="1"/>
        <c:tickLblPos val="nextTo"/>
        <c:txPr>
          <a:bodyPr/>
          <a:lstStyle/>
          <a:p>
            <a:pPr>
              <a:defRPr sz="1200"/>
            </a:pPr>
            <a:endParaRPr lang="el-GR"/>
          </a:p>
        </c:txPr>
        <c:crossAx val="73757824"/>
        <c:crosses val="autoZero"/>
        <c:crossBetween val="between"/>
      </c:valAx>
      <c:spPr>
        <a:solidFill>
          <a:srgbClr val="444D26">
            <a:lumMod val="75000"/>
          </a:srgbClr>
        </a:solidFill>
      </c:spPr>
    </c:plotArea>
    <c:plotVisOnly val="1"/>
  </c:chart>
  <c:spPr>
    <a:solidFill>
      <a:srgbClr val="444D26">
        <a:lumMod val="75000"/>
      </a:srgbClr>
    </a:solidFill>
  </c:spPr>
  <c:txPr>
    <a:bodyPr/>
    <a:lstStyle/>
    <a:p>
      <a:pPr>
        <a:defRPr sz="1800"/>
      </a:pPr>
      <a:endParaRPr lang="el-GR"/>
    </a:p>
  </c:txPr>
  <c:externalData r:id="rId1"/>
</c:chartSpace>
</file>

<file path=ppt/drawings/drawing1.xml><?xml version="1.0" encoding="utf-8"?>
<c:userShapes xmlns:c="http://schemas.openxmlformats.org/drawingml/2006/chart">
  <cdr:relSizeAnchor xmlns:cdr="http://schemas.openxmlformats.org/drawingml/2006/chartDrawing">
    <cdr:from>
      <cdr:x>0.71502</cdr:x>
      <cdr:y>0.12332</cdr:y>
    </cdr:from>
    <cdr:to>
      <cdr:x>0.83489</cdr:x>
      <cdr:y>0.22257</cdr:y>
    </cdr:to>
    <cdr:sp macro="" textlink="">
      <cdr:nvSpPr>
        <cdr:cNvPr id="9" name="8 - Βέλος προς τα κάτω"/>
        <cdr:cNvSpPr/>
      </cdr:nvSpPr>
      <cdr:spPr>
        <a:xfrm xmlns:a="http://schemas.openxmlformats.org/drawingml/2006/main">
          <a:off x="2890664" y="536848"/>
          <a:ext cx="484632" cy="432048"/>
        </a:xfrm>
        <a:prstGeom xmlns:a="http://schemas.openxmlformats.org/drawingml/2006/main" prst="down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l-GR"/>
        </a:p>
      </cdr:txBody>
    </cdr:sp>
  </cdr:relSizeAnchor>
</c:userShapes>
</file>

<file path=ppt/drawings/drawing2.xml><?xml version="1.0" encoding="utf-8"?>
<c:userShapes xmlns:c="http://schemas.openxmlformats.org/drawingml/2006/chart">
  <cdr:relSizeAnchor xmlns:cdr="http://schemas.openxmlformats.org/drawingml/2006/chartDrawing">
    <cdr:from>
      <cdr:x>0.54869</cdr:x>
      <cdr:y>0.31667</cdr:y>
    </cdr:from>
    <cdr:to>
      <cdr:x>0.58194</cdr:x>
      <cdr:y>0.71667</cdr:y>
    </cdr:to>
    <cdr:sp macro="" textlink="">
      <cdr:nvSpPr>
        <cdr:cNvPr id="2" name="1 - Έλλειψη"/>
        <cdr:cNvSpPr/>
      </cdr:nvSpPr>
      <cdr:spPr>
        <a:xfrm xmlns:a="http://schemas.openxmlformats.org/drawingml/2006/main">
          <a:off x="2376264" y="1368152"/>
          <a:ext cx="144016" cy="1728192"/>
        </a:xfrm>
        <a:prstGeom xmlns:a="http://schemas.openxmlformats.org/drawingml/2006/main" prst="ellipse">
          <a:avLst/>
        </a:prstGeom>
        <a:noFill xmlns:a="http://schemas.openxmlformats.org/drawingml/2006/main"/>
        <a:ln xmlns:a="http://schemas.openxmlformats.org/drawingml/2006/main" w="22225"/>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l-GR"/>
        </a:p>
      </cdr:txBody>
    </cdr:sp>
  </cdr:relSizeAnchor>
  <cdr:relSizeAnchor xmlns:cdr="http://schemas.openxmlformats.org/drawingml/2006/chartDrawing">
    <cdr:from>
      <cdr:x>0.9311</cdr:x>
      <cdr:y>0.25</cdr:y>
    </cdr:from>
    <cdr:to>
      <cdr:x>0.98098</cdr:x>
      <cdr:y>0.68333</cdr:y>
    </cdr:to>
    <cdr:sp macro="" textlink="">
      <cdr:nvSpPr>
        <cdr:cNvPr id="3" name="2 - Έλλειψη"/>
        <cdr:cNvSpPr/>
      </cdr:nvSpPr>
      <cdr:spPr>
        <a:xfrm xmlns:a="http://schemas.openxmlformats.org/drawingml/2006/main">
          <a:off x="4032448" y="1080120"/>
          <a:ext cx="216024" cy="1872208"/>
        </a:xfrm>
        <a:prstGeom xmlns:a="http://schemas.openxmlformats.org/drawingml/2006/main" prst="ellipse">
          <a:avLst/>
        </a:prstGeom>
        <a:noFill xmlns:a="http://schemas.openxmlformats.org/drawingml/2006/main"/>
        <a:ln xmlns:a="http://schemas.openxmlformats.org/drawingml/2006/main" w="190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l-G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DBF3CD9C-2735-4005-9A93-B4BA33BDF8A0}" type="datetimeFigureOut">
              <a:rPr lang="el-GR" smtClean="0"/>
              <a:pPr/>
              <a:t>8/10/2013</a:t>
            </a:fld>
            <a:endParaRPr lang="el-GR"/>
          </a:p>
        </p:txBody>
      </p:sp>
      <p:sp>
        <p:nvSpPr>
          <p:cNvPr id="16" name="15 - Θέση αριθμού διαφάνειας"/>
          <p:cNvSpPr>
            <a:spLocks noGrp="1"/>
          </p:cNvSpPr>
          <p:nvPr>
            <p:ph type="sldNum" sz="quarter" idx="11"/>
          </p:nvPr>
        </p:nvSpPr>
        <p:spPr/>
        <p:txBody>
          <a:bodyPr/>
          <a:lstStyle/>
          <a:p>
            <a:fld id="{C9C61555-A12C-46C5-9953-1D33682421FD}"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BF3CD9C-2735-4005-9A93-B4BA33BDF8A0}" type="datetimeFigureOut">
              <a:rPr lang="el-GR" smtClean="0"/>
              <a:pPr/>
              <a:t>8/10/2013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C61555-A12C-46C5-9953-1D33682421F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BF3CD9C-2735-4005-9A93-B4BA33BDF8A0}" type="datetimeFigureOut">
              <a:rPr lang="el-GR" smtClean="0"/>
              <a:pPr/>
              <a:t>8/10/2013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C61555-A12C-46C5-9953-1D33682421F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DBF3CD9C-2735-4005-9A93-B4BA33BDF8A0}" type="datetimeFigureOut">
              <a:rPr lang="el-GR" smtClean="0"/>
              <a:pPr/>
              <a:t>8/10/2013</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C9C61555-A12C-46C5-9953-1D33682421FD}"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DBF3CD9C-2735-4005-9A93-B4BA33BDF8A0}" type="datetimeFigureOut">
              <a:rPr lang="el-GR" smtClean="0"/>
              <a:pPr/>
              <a:t>8/10/2013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9C61555-A12C-46C5-9953-1D33682421FD}"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DBF3CD9C-2735-4005-9A93-B4BA33BDF8A0}" type="datetimeFigureOut">
              <a:rPr lang="el-GR" smtClean="0"/>
              <a:pPr/>
              <a:t>8/10/2013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9C61555-A12C-46C5-9953-1D33682421FD}"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C9C61555-A12C-46C5-9953-1D33682421FD}"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DBF3CD9C-2735-4005-9A93-B4BA33BDF8A0}" type="datetimeFigureOut">
              <a:rPr lang="el-GR" smtClean="0"/>
              <a:pPr/>
              <a:t>8/10/2013</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DBF3CD9C-2735-4005-9A93-B4BA33BDF8A0}" type="datetimeFigureOut">
              <a:rPr lang="el-GR" smtClean="0"/>
              <a:pPr/>
              <a:t>8/10/2013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9C61555-A12C-46C5-9953-1D33682421FD}"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BF3CD9C-2735-4005-9A93-B4BA33BDF8A0}" type="datetimeFigureOut">
              <a:rPr lang="el-GR" smtClean="0"/>
              <a:pPr/>
              <a:t>8/10/2013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9C61555-A12C-46C5-9953-1D33682421F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DBF3CD9C-2735-4005-9A93-B4BA33BDF8A0}" type="datetimeFigureOut">
              <a:rPr lang="el-GR" smtClean="0"/>
              <a:pPr/>
              <a:t>8/10/2013</a:t>
            </a:fld>
            <a:endParaRPr lang="el-GR"/>
          </a:p>
        </p:txBody>
      </p:sp>
      <p:sp>
        <p:nvSpPr>
          <p:cNvPr id="9" name="8 - Θέση αριθμού διαφάνειας"/>
          <p:cNvSpPr>
            <a:spLocks noGrp="1"/>
          </p:cNvSpPr>
          <p:nvPr>
            <p:ph type="sldNum" sz="quarter" idx="15"/>
          </p:nvPr>
        </p:nvSpPr>
        <p:spPr/>
        <p:txBody>
          <a:bodyPr/>
          <a:lstStyle/>
          <a:p>
            <a:fld id="{C9C61555-A12C-46C5-9953-1D33682421FD}"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DBF3CD9C-2735-4005-9A93-B4BA33BDF8A0}" type="datetimeFigureOut">
              <a:rPr lang="el-GR" smtClean="0"/>
              <a:pPr/>
              <a:t>8/10/2013</a:t>
            </a:fld>
            <a:endParaRPr lang="el-GR"/>
          </a:p>
        </p:txBody>
      </p:sp>
      <p:sp>
        <p:nvSpPr>
          <p:cNvPr id="9" name="8 - Θέση αριθμού διαφάνειας"/>
          <p:cNvSpPr>
            <a:spLocks noGrp="1"/>
          </p:cNvSpPr>
          <p:nvPr>
            <p:ph type="sldNum" sz="quarter" idx="11"/>
          </p:nvPr>
        </p:nvSpPr>
        <p:spPr/>
        <p:txBody>
          <a:bodyPr/>
          <a:lstStyle/>
          <a:p>
            <a:fld id="{C9C61555-A12C-46C5-9953-1D33682421FD}"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BF3CD9C-2735-4005-9A93-B4BA33BDF8A0}" type="datetimeFigureOut">
              <a:rPr lang="el-GR" smtClean="0"/>
              <a:pPr/>
              <a:t>8/10/2013</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9C61555-A12C-46C5-9953-1D33682421FD}"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ΕΠΑΜΕΙΝΩΝΔΑΣ ΠΑΠΛΩΜΑΤΑΣ</a:t>
            </a:r>
          </a:p>
          <a:p>
            <a:r>
              <a:rPr lang="el-GR" dirty="0" smtClean="0"/>
              <a:t>ΑΝΤΙΠΡΥΤΑΝΗΣ</a:t>
            </a:r>
            <a:endParaRPr lang="el-GR" dirty="0"/>
          </a:p>
        </p:txBody>
      </p:sp>
      <p:sp>
        <p:nvSpPr>
          <p:cNvPr id="2" name="1 - Τίτλος"/>
          <p:cNvSpPr>
            <a:spLocks noGrp="1"/>
          </p:cNvSpPr>
          <p:nvPr>
            <p:ph type="ctrTitle"/>
          </p:nvPr>
        </p:nvSpPr>
        <p:spPr/>
        <p:txBody>
          <a:bodyPr/>
          <a:lstStyle/>
          <a:p>
            <a:r>
              <a:rPr lang="el-GR" sz="3200" dirty="0" smtClean="0">
                <a:solidFill>
                  <a:schemeClr val="tx2">
                    <a:lumMod val="10000"/>
                  </a:schemeClr>
                </a:solidFill>
              </a:rPr>
              <a:t>Η ΔΙΑΣΦΑΛΙΣΗ ΤΗΣ ΠΟΙΟΤΗΤΑΣ ΣΤΟ ΓΕΩΠΟΝΙΚΟ ΠΑΝΕΠΙΣΤΗΜΙΟ ΑΘΗΝΩΝ </a:t>
            </a:r>
            <a:endParaRPr lang="el-GR" sz="3200" dirty="0">
              <a:solidFill>
                <a:schemeClr val="tx2">
                  <a:lumMod val="10000"/>
                </a:schemeClr>
              </a:solidFill>
            </a:endParaRPr>
          </a:p>
        </p:txBody>
      </p:sp>
      <p:pic>
        <p:nvPicPr>
          <p:cNvPr id="6" name="Picture 4"/>
          <p:cNvPicPr>
            <a:picLocks noChangeAspect="1" noChangeArrowheads="1"/>
          </p:cNvPicPr>
          <p:nvPr/>
        </p:nvPicPr>
        <p:blipFill>
          <a:blip r:embed="rId2" cstate="print"/>
          <a:srcRect/>
          <a:stretch>
            <a:fillRect/>
          </a:stretch>
        </p:blipFill>
        <p:spPr bwMode="auto">
          <a:xfrm>
            <a:off x="3995936" y="404664"/>
            <a:ext cx="1152128" cy="1131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ΔΗΜΟΣΙΕΥΣΕΙΣ ΣΕ ΕΠΙΣΤΗΜΟΝΙΚΑ </a:t>
            </a:r>
            <a:br>
              <a:rPr lang="el-GR" sz="2800" b="1" dirty="0" smtClean="0">
                <a:solidFill>
                  <a:schemeClr val="bg2">
                    <a:lumMod val="20000"/>
                    <a:lumOff val="80000"/>
                  </a:schemeClr>
                </a:solidFill>
              </a:rPr>
            </a:br>
            <a:r>
              <a:rPr lang="el-GR" sz="2800" b="1" dirty="0" smtClean="0">
                <a:solidFill>
                  <a:schemeClr val="bg2">
                    <a:lumMod val="20000"/>
                    <a:lumOff val="80000"/>
                  </a:schemeClr>
                </a:solidFill>
              </a:rPr>
              <a:t>ΠΕΡΙΟΔΙΚΑ ΜΕ ΚΡΙΤΕΣ </a:t>
            </a:r>
            <a:r>
              <a:rPr lang="en-US" sz="2800" b="1" dirty="0" smtClean="0">
                <a:solidFill>
                  <a:schemeClr val="bg2">
                    <a:lumMod val="20000"/>
                    <a:lumOff val="80000"/>
                  </a:schemeClr>
                </a:solidFill>
              </a:rPr>
              <a:t>ISI</a:t>
            </a:r>
            <a:endParaRPr lang="el-GR" sz="2800" b="1" dirty="0">
              <a:solidFill>
                <a:schemeClr val="bg2">
                  <a:lumMod val="20000"/>
                  <a:lumOff val="80000"/>
                </a:schemeClr>
              </a:solidFill>
            </a:endParaRPr>
          </a:p>
        </p:txBody>
      </p:sp>
      <p:graphicFrame>
        <p:nvGraphicFramePr>
          <p:cNvPr id="5" name="Content Placeholder 3"/>
          <p:cNvGraphicFramePr>
            <a:graphicFrameLocks noGrp="1"/>
          </p:cNvGraphicFramePr>
          <p:nvPr>
            <p:ph idx="1"/>
          </p:nvPr>
        </p:nvGraphicFramePr>
        <p:xfrm>
          <a:off x="457200" y="1524000"/>
          <a:ext cx="8229600" cy="4713312"/>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4"/>
          <p:cNvPicPr>
            <a:picLocks noChangeAspect="1" noChangeArrowheads="1"/>
          </p:cNvPicPr>
          <p:nvPr/>
        </p:nvPicPr>
        <p:blipFill>
          <a:blip r:embed="rId3"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ΑΝΑΓΝΩΡΙΣΗ ΤΟΥ ΕΠΙΣΤΗΜΟΝΙΚΟΥ </a:t>
            </a:r>
            <a:br>
              <a:rPr lang="el-GR" sz="2800" b="1" dirty="0" smtClean="0">
                <a:solidFill>
                  <a:schemeClr val="bg2">
                    <a:lumMod val="20000"/>
                    <a:lumOff val="80000"/>
                  </a:schemeClr>
                </a:solidFill>
              </a:rPr>
            </a:br>
            <a:r>
              <a:rPr lang="el-GR" sz="2800" b="1" dirty="0" smtClean="0">
                <a:solidFill>
                  <a:schemeClr val="bg2">
                    <a:lumMod val="20000"/>
                    <a:lumOff val="80000"/>
                  </a:schemeClr>
                </a:solidFill>
              </a:rPr>
              <a:t>ΕΡΓΟΥ ΤΩΝ ΜΕΛΩΝ ΔΕΠ </a:t>
            </a:r>
            <a:endParaRPr lang="el-GR" sz="2800" b="1" dirty="0">
              <a:solidFill>
                <a:schemeClr val="bg2">
                  <a:lumMod val="20000"/>
                  <a:lumOff val="80000"/>
                </a:schemeClr>
              </a:solidFill>
            </a:endParaRPr>
          </a:p>
        </p:txBody>
      </p:sp>
      <p:graphicFrame>
        <p:nvGraphicFramePr>
          <p:cNvPr id="5" name="Content Placeholder 3"/>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4"/>
          <p:cNvPicPr>
            <a:picLocks noChangeAspect="1" noChangeArrowheads="1"/>
          </p:cNvPicPr>
          <p:nvPr/>
        </p:nvPicPr>
        <p:blipFill>
          <a:blip r:embed="rId3"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ΥΨΟΣ ΠΡΟΫΠΟΛΟΓΙΣΜΟΥ ΕΡΕΥΝΗΤΙΚΩΝ ΠΡΟΓΡΑΜΜΑΤΩΝ /ΑΚΑΔΗΜΑΪΚΟ ΤΜΗΜΑ</a:t>
            </a:r>
            <a:endParaRPr lang="el-GR" sz="2800" b="1" dirty="0">
              <a:solidFill>
                <a:schemeClr val="bg2">
                  <a:lumMod val="20000"/>
                  <a:lumOff val="80000"/>
                </a:schemeClr>
              </a:solidFill>
            </a:endParaRPr>
          </a:p>
        </p:txBody>
      </p:sp>
      <p:graphicFrame>
        <p:nvGraphicFramePr>
          <p:cNvPr id="5" name="Content Placeholder 3"/>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4"/>
          <p:cNvPicPr>
            <a:picLocks noChangeAspect="1" noChangeArrowheads="1"/>
          </p:cNvPicPr>
          <p:nvPr/>
        </p:nvPicPr>
        <p:blipFill>
          <a:blip r:embed="rId3"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0000" lnSpcReduction="20000"/>
          </a:bodyPr>
          <a:lstStyle/>
          <a:p>
            <a:pPr algn="just">
              <a:lnSpc>
                <a:spcPct val="170000"/>
              </a:lnSpc>
            </a:pPr>
            <a:r>
              <a:rPr lang="el-GR" dirty="0" smtClean="0">
                <a:solidFill>
                  <a:schemeClr val="accent2">
                    <a:lumMod val="60000"/>
                    <a:lumOff val="40000"/>
                  </a:schemeClr>
                </a:solidFill>
              </a:rPr>
              <a:t>Η πορεία της Αξιολόγησης στο Γεωπονικό Πανεπιστήμιο Αθηνών ξεκίνησε το 2008 και μέχρι σήμερα κρίνεται εξαιρετικά ικανοποιητική τόσο ως προς τα ποσοτικά όσο και ως προς τα ποιοτικά χαρακτηριστικά.</a:t>
            </a:r>
          </a:p>
          <a:p>
            <a:pPr algn="just">
              <a:lnSpc>
                <a:spcPct val="170000"/>
              </a:lnSpc>
            </a:pPr>
            <a:r>
              <a:rPr lang="el-GR" dirty="0" smtClean="0">
                <a:solidFill>
                  <a:schemeClr val="accent2">
                    <a:lumMod val="60000"/>
                    <a:lumOff val="40000"/>
                  </a:schemeClr>
                </a:solidFill>
              </a:rPr>
              <a:t>Η διαδικασία της </a:t>
            </a:r>
            <a:r>
              <a:rPr lang="el-GR" b="1" dirty="0" smtClean="0">
                <a:solidFill>
                  <a:schemeClr val="accent2">
                    <a:lumMod val="60000"/>
                    <a:lumOff val="40000"/>
                  </a:schemeClr>
                </a:solidFill>
              </a:rPr>
              <a:t>Εσωτερικής Αξιολόγησης </a:t>
            </a:r>
            <a:r>
              <a:rPr lang="el-GR" dirty="0" smtClean="0">
                <a:solidFill>
                  <a:schemeClr val="accent2">
                    <a:lumMod val="60000"/>
                    <a:lumOff val="40000"/>
                  </a:schemeClr>
                </a:solidFill>
              </a:rPr>
              <a:t>των Ακαδημαϊκών Τμημάτων έχει ολοκληρωθεί σε ποσοστό </a:t>
            </a:r>
            <a:r>
              <a:rPr lang="el-GR" b="1" dirty="0" smtClean="0">
                <a:solidFill>
                  <a:schemeClr val="accent2">
                    <a:lumMod val="60000"/>
                    <a:lumOff val="40000"/>
                  </a:schemeClr>
                </a:solidFill>
              </a:rPr>
              <a:t>100% </a:t>
            </a:r>
          </a:p>
          <a:p>
            <a:pPr algn="just">
              <a:lnSpc>
                <a:spcPct val="170000"/>
              </a:lnSpc>
            </a:pPr>
            <a:r>
              <a:rPr lang="el-GR" dirty="0" smtClean="0">
                <a:solidFill>
                  <a:schemeClr val="accent2">
                    <a:lumMod val="60000"/>
                    <a:lumOff val="40000"/>
                  </a:schemeClr>
                </a:solidFill>
              </a:rPr>
              <a:t>Η διαδικασία της </a:t>
            </a:r>
            <a:r>
              <a:rPr lang="el-GR" b="1" dirty="0" smtClean="0">
                <a:solidFill>
                  <a:schemeClr val="accent2">
                    <a:lumMod val="60000"/>
                    <a:lumOff val="40000"/>
                  </a:schemeClr>
                </a:solidFill>
              </a:rPr>
              <a:t>Εξωτερικής Αξιολόγησης </a:t>
            </a:r>
            <a:r>
              <a:rPr lang="el-GR" dirty="0" smtClean="0">
                <a:solidFill>
                  <a:schemeClr val="accent2">
                    <a:lumMod val="60000"/>
                    <a:lumOff val="40000"/>
                  </a:schemeClr>
                </a:solidFill>
              </a:rPr>
              <a:t>σε ποσοστό </a:t>
            </a:r>
            <a:r>
              <a:rPr lang="el-GR" b="1" dirty="0" smtClean="0">
                <a:solidFill>
                  <a:schemeClr val="accent2">
                    <a:lumMod val="60000"/>
                    <a:lumOff val="40000"/>
                  </a:schemeClr>
                </a:solidFill>
              </a:rPr>
              <a:t>85%</a:t>
            </a:r>
            <a:r>
              <a:rPr lang="el-GR" dirty="0" smtClean="0">
                <a:solidFill>
                  <a:schemeClr val="accent2">
                    <a:lumMod val="60000"/>
                    <a:lumOff val="40000"/>
                  </a:schemeClr>
                </a:solidFill>
              </a:rPr>
              <a:t> </a:t>
            </a:r>
          </a:p>
          <a:p>
            <a:pPr algn="just">
              <a:lnSpc>
                <a:spcPct val="170000"/>
              </a:lnSpc>
            </a:pPr>
            <a:r>
              <a:rPr lang="el-GR" dirty="0" smtClean="0">
                <a:solidFill>
                  <a:schemeClr val="accent2">
                    <a:lumMod val="60000"/>
                    <a:lumOff val="40000"/>
                  </a:schemeClr>
                </a:solidFill>
              </a:rPr>
              <a:t>Η ΜΟ.ΔΙ.Π. του Γ.Π.Α. έχει καταθέσει στην Α.ΔΙ.Π. την Ενδιάμεση Έκθεση Εσωτερικής Αξιολόγησης του Ιδρύματος (2009) </a:t>
            </a:r>
          </a:p>
          <a:p>
            <a:pPr algn="just">
              <a:lnSpc>
                <a:spcPct val="170000"/>
              </a:lnSpc>
            </a:pPr>
            <a:r>
              <a:rPr lang="el-GR" dirty="0" smtClean="0">
                <a:solidFill>
                  <a:schemeClr val="accent2">
                    <a:lumMod val="60000"/>
                    <a:lumOff val="40000"/>
                  </a:schemeClr>
                </a:solidFill>
              </a:rPr>
              <a:t>Η Έκθεση Εσωτερικής Αξιολόγησης για την 4ετία 2008-2011 έχει </a:t>
            </a:r>
            <a:r>
              <a:rPr lang="el-GR" dirty="0" smtClean="0">
                <a:solidFill>
                  <a:schemeClr val="accent2">
                    <a:lumMod val="60000"/>
                    <a:lumOff val="40000"/>
                  </a:schemeClr>
                </a:solidFill>
              </a:rPr>
              <a:t>συγγραφεί </a:t>
            </a:r>
            <a:endParaRPr lang="el-GR" dirty="0" smtClean="0">
              <a:solidFill>
                <a:schemeClr val="accent2">
                  <a:lumMod val="60000"/>
                  <a:lumOff val="40000"/>
                </a:schemeClr>
              </a:solidFill>
            </a:endParaRPr>
          </a:p>
          <a:p>
            <a:endParaRPr lang="el-GR" dirty="0"/>
          </a:p>
        </p:txBody>
      </p:sp>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ΑΞΙΟΛΟΓΗΣΗ</a:t>
            </a:r>
            <a:endParaRPr lang="el-GR" sz="2800" b="1" dirty="0">
              <a:solidFill>
                <a:schemeClr val="bg2">
                  <a:lumMod val="20000"/>
                  <a:lumOff val="8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chemeClr val="bg2">
                    <a:lumMod val="20000"/>
                    <a:lumOff val="80000"/>
                  </a:schemeClr>
                </a:solidFill>
                <a:effectLst>
                  <a:outerShdw blurRad="38100" dist="38100" dir="2700000" algn="tl">
                    <a:srgbClr val="000000">
                      <a:alpha val="43137"/>
                    </a:srgbClr>
                  </a:outerShdw>
                </a:effectLst>
              </a:rPr>
              <a:t>ΑΞΙΟΛΟΓΗΣΗ ΤΟΥ ΔΙΔΑΚΤΙΚΟΥ </a:t>
            </a:r>
            <a:br>
              <a:rPr lang="el-GR" sz="2800" b="1" dirty="0" smtClean="0">
                <a:solidFill>
                  <a:schemeClr val="bg2">
                    <a:lumMod val="20000"/>
                    <a:lumOff val="80000"/>
                  </a:schemeClr>
                </a:solidFill>
                <a:effectLst>
                  <a:outerShdw blurRad="38100" dist="38100" dir="2700000" algn="tl">
                    <a:srgbClr val="000000">
                      <a:alpha val="43137"/>
                    </a:srgbClr>
                  </a:outerShdw>
                </a:effectLst>
              </a:rPr>
            </a:br>
            <a:r>
              <a:rPr lang="el-GR" sz="2800" b="1" dirty="0" smtClean="0">
                <a:solidFill>
                  <a:schemeClr val="bg2">
                    <a:lumMod val="20000"/>
                    <a:lumOff val="80000"/>
                  </a:schemeClr>
                </a:solidFill>
                <a:effectLst>
                  <a:outerShdw blurRad="38100" dist="38100" dir="2700000" algn="tl">
                    <a:srgbClr val="000000">
                      <a:alpha val="43137"/>
                    </a:srgbClr>
                  </a:outerShdw>
                </a:effectLst>
              </a:rPr>
              <a:t>ΕΡΓΟΥ</a:t>
            </a:r>
            <a:endParaRPr lang="el-GR" sz="2800" dirty="0">
              <a:solidFill>
                <a:schemeClr val="bg2">
                  <a:lumMod val="20000"/>
                  <a:lumOff val="80000"/>
                </a:schemeClr>
              </a:solidFill>
            </a:endParaRPr>
          </a:p>
        </p:txBody>
      </p:sp>
      <p:sp>
        <p:nvSpPr>
          <p:cNvPr id="3" name="2 - Θέση περιεχομένου"/>
          <p:cNvSpPr>
            <a:spLocks noGrp="1"/>
          </p:cNvSpPr>
          <p:nvPr>
            <p:ph sz="half" idx="1"/>
          </p:nvPr>
        </p:nvSpPr>
        <p:spPr/>
        <p:txBody>
          <a:bodyPr>
            <a:normAutofit fontScale="55000" lnSpcReduction="20000"/>
          </a:bodyPr>
          <a:lstStyle/>
          <a:p>
            <a:pPr algn="just">
              <a:lnSpc>
                <a:spcPct val="160000"/>
              </a:lnSpc>
            </a:pPr>
            <a:r>
              <a:rPr lang="el-GR" sz="2800" dirty="0" smtClean="0">
                <a:solidFill>
                  <a:schemeClr val="accent2">
                    <a:lumMod val="40000"/>
                    <a:lumOff val="60000"/>
                  </a:schemeClr>
                </a:solidFill>
              </a:rPr>
              <a:t>Η αξιολόγηση του διδακτικού έργου άρχισε να εφαρμόζεται με ενιαίο και συστηματοποιημένο τρόπο από το ακαδημαϊκό έτος 2008-09, ακολουθώντας τις σχετικές διατάξεις του  ν. 3374/2005. </a:t>
            </a:r>
          </a:p>
          <a:p>
            <a:pPr algn="just">
              <a:lnSpc>
                <a:spcPct val="160000"/>
              </a:lnSpc>
            </a:pPr>
            <a:r>
              <a:rPr lang="el-GR" sz="2800" dirty="0" smtClean="0">
                <a:solidFill>
                  <a:schemeClr val="accent2">
                    <a:lumMod val="40000"/>
                    <a:lumOff val="60000"/>
                  </a:schemeClr>
                </a:solidFill>
              </a:rPr>
              <a:t>Το περιεχόμενο των ερωτηματολογίων βασίστηκε σε πρότυπο ερωτηματολόγιο της Α.ΔΙ.Π., το οποίο έπειτα από διεξοδικές συζητήσεις από τη ΜΟ.ΔΙ.Π του ΓΠΑ και από τις ΟΜ.Ε.Α των Τμημάτων, τροποποιήθηκαν ανάλογα.</a:t>
            </a:r>
          </a:p>
          <a:p>
            <a:endParaRPr lang="el-GR" dirty="0"/>
          </a:p>
        </p:txBody>
      </p:sp>
      <p:graphicFrame>
        <p:nvGraphicFramePr>
          <p:cNvPr id="5" name="Content Placeholder 6"/>
          <p:cNvGraphicFramePr>
            <a:graphicFrameLocks noGrp="1"/>
          </p:cNvGraphicFramePr>
          <p:nvPr>
            <p:ph sz="half" idx="2"/>
          </p:nvPr>
        </p:nvGraphicFramePr>
        <p:xfrm>
          <a:off x="4648200" y="1524000"/>
          <a:ext cx="4059238" cy="4572000"/>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4"/>
          <p:cNvPicPr>
            <a:picLocks noChangeAspect="1" noChangeArrowheads="1"/>
          </p:cNvPicPr>
          <p:nvPr/>
        </p:nvPicPr>
        <p:blipFill>
          <a:blip r:embed="rId3"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0000" lnSpcReduction="20000"/>
          </a:bodyPr>
          <a:lstStyle/>
          <a:p>
            <a:pPr marL="363538" indent="-255588" algn="just">
              <a:lnSpc>
                <a:spcPct val="150000"/>
              </a:lnSpc>
              <a:spcBef>
                <a:spcPts val="400"/>
              </a:spcBef>
              <a:buClr>
                <a:srgbClr val="CEB966"/>
              </a:buClr>
              <a:buSzPct val="68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800" dirty="0" smtClean="0">
                <a:solidFill>
                  <a:schemeClr val="accent2">
                    <a:lumMod val="60000"/>
                    <a:lumOff val="40000"/>
                  </a:schemeClr>
                </a:solidFill>
              </a:rPr>
              <a:t>Στόχο του Προγράμματος αποτελεί :</a:t>
            </a:r>
          </a:p>
          <a:p>
            <a:pPr marL="363538" indent="-255588" algn="just">
              <a:lnSpc>
                <a:spcPct val="150000"/>
              </a:lnSpc>
              <a:spcBef>
                <a:spcPts val="400"/>
              </a:spcBef>
              <a:buClr>
                <a:srgbClr val="CEB966"/>
              </a:buClr>
              <a:buSzPct val="68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800" dirty="0" smtClean="0">
                <a:solidFill>
                  <a:schemeClr val="accent2">
                    <a:lumMod val="60000"/>
                    <a:lumOff val="40000"/>
                  </a:schemeClr>
                </a:solidFill>
              </a:rPr>
              <a:t>Η δημιουργία ενός Κεντρικού Πληροφοριακού Συστήματος στο οποίο να ενσωματώνονται οι πληροφορίες που αφορούν την εκπαίδευση, την έρευνα, τη διοίκηση και την οικονομική διαχείριση, προκειμένου να εξασφαλίζεται η ομοιογένεια της πληροφορίας και η αποθήκευση όλων των δεδομένων που αφορούν την Αξιολόγηση</a:t>
            </a:r>
          </a:p>
          <a:p>
            <a:pPr marL="363538" indent="-255588" algn="just">
              <a:lnSpc>
                <a:spcPct val="150000"/>
              </a:lnSpc>
              <a:spcBef>
                <a:spcPts val="400"/>
              </a:spcBef>
              <a:buClr>
                <a:srgbClr val="CEB966"/>
              </a:buClr>
              <a:buSzPct val="68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800" dirty="0" smtClean="0">
                <a:solidFill>
                  <a:schemeClr val="accent2">
                    <a:lumMod val="60000"/>
                    <a:lumOff val="40000"/>
                  </a:schemeClr>
                </a:solidFill>
              </a:rPr>
              <a:t>Η συστηματική καταγραφή του συνολικού έργου του Πανεπιστημίου και η αντικειμενική αξιολόγησή του, ώστε να αποτελεί ένα σύγχρονο εργαλείο παρακολούθησης της πορείας τόσο των Τμημάτων όσο και του Ιδρύματος στο σύνολό του</a:t>
            </a:r>
            <a:endParaRPr lang="el-GR" dirty="0">
              <a:solidFill>
                <a:schemeClr val="accent2">
                  <a:lumMod val="60000"/>
                  <a:lumOff val="40000"/>
                </a:schemeClr>
              </a:solidFill>
            </a:endParaRPr>
          </a:p>
        </p:txBody>
      </p:sp>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ΠΡΟΓΡΑΜΜΑ ΜΟ.ΔΙ.Π. – ΓΠΑ (1)</a:t>
            </a:r>
            <a:endParaRPr lang="el-GR" sz="2800" b="1" dirty="0">
              <a:solidFill>
                <a:schemeClr val="bg2">
                  <a:lumMod val="20000"/>
                  <a:lumOff val="80000"/>
                </a:schemeClr>
              </a:solidFill>
            </a:endParaRPr>
          </a:p>
        </p:txBody>
      </p:sp>
      <p:pic>
        <p:nvPicPr>
          <p:cNvPr id="6" name="Picture 4"/>
          <p:cNvPicPr>
            <a:picLocks noChangeAspect="1" noChangeArrowheads="1"/>
          </p:cNvPicPr>
          <p:nvPr/>
        </p:nvPicPr>
        <p:blipFill>
          <a:blip r:embed="rId2"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1044352"/>
          </a:xfrm>
        </p:spPr>
        <p:txBody>
          <a:bodyPr>
            <a:normAutofit/>
          </a:bodyPr>
          <a:lstStyle/>
          <a:p>
            <a:r>
              <a:rPr lang="el-GR" sz="2800" b="1" dirty="0" smtClean="0">
                <a:solidFill>
                  <a:schemeClr val="bg2">
                    <a:lumMod val="20000"/>
                    <a:lumOff val="80000"/>
                  </a:schemeClr>
                </a:solidFill>
              </a:rPr>
              <a:t>ΠΡΟΓΡΑΜΜΑ ΜΟ.ΔΙ.Π. – ΓΠΑ(</a:t>
            </a:r>
            <a:r>
              <a:rPr lang="en-US" sz="2800" b="1" dirty="0" smtClean="0">
                <a:solidFill>
                  <a:schemeClr val="bg2">
                    <a:lumMod val="20000"/>
                    <a:lumOff val="80000"/>
                  </a:schemeClr>
                </a:solidFill>
              </a:rPr>
              <a:t>2</a:t>
            </a:r>
            <a:r>
              <a:rPr lang="el-GR" sz="2800" b="1" dirty="0" smtClean="0">
                <a:solidFill>
                  <a:schemeClr val="bg2">
                    <a:lumMod val="20000"/>
                    <a:lumOff val="80000"/>
                  </a:schemeClr>
                </a:solidFill>
              </a:rPr>
              <a:t>)</a:t>
            </a:r>
            <a:endParaRPr lang="el-GR" sz="2800" dirty="0">
              <a:solidFill>
                <a:schemeClr val="bg2">
                  <a:lumMod val="20000"/>
                  <a:lumOff val="80000"/>
                </a:schemeClr>
              </a:solidFill>
            </a:endParaRPr>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5841" name="Picture 9"/>
          <p:cNvPicPr>
            <a:picLocks noChangeAspect="1" noChangeArrowheads="1"/>
          </p:cNvPicPr>
          <p:nvPr/>
        </p:nvPicPr>
        <p:blipFill>
          <a:blip r:embed="rId2" cstate="print"/>
          <a:srcRect/>
          <a:stretch>
            <a:fillRect/>
          </a:stretch>
        </p:blipFill>
        <p:spPr bwMode="auto">
          <a:xfrm>
            <a:off x="1763688" y="1268760"/>
            <a:ext cx="5400600" cy="5228849"/>
          </a:xfrm>
          <a:prstGeom prst="rect">
            <a:avLst/>
          </a:prstGeom>
          <a:noFill/>
        </p:spPr>
      </p:pic>
      <p:pic>
        <p:nvPicPr>
          <p:cNvPr id="6" name="Picture 4"/>
          <p:cNvPicPr>
            <a:picLocks noChangeAspect="1" noChangeArrowheads="1"/>
          </p:cNvPicPr>
          <p:nvPr/>
        </p:nvPicPr>
        <p:blipFill>
          <a:blip r:embed="rId3"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chemeClr val="bg2">
                    <a:lumMod val="20000"/>
                    <a:lumOff val="80000"/>
                  </a:schemeClr>
                </a:solidFill>
              </a:rPr>
              <a:t>ΠΡΟΓΡΑΜΜΑ ΜΟ.ΔΙ.Π. – ΓΠΑ(</a:t>
            </a:r>
            <a:r>
              <a:rPr lang="en-US" sz="2800" b="1" dirty="0" smtClean="0">
                <a:solidFill>
                  <a:schemeClr val="bg2">
                    <a:lumMod val="20000"/>
                    <a:lumOff val="80000"/>
                  </a:schemeClr>
                </a:solidFill>
              </a:rPr>
              <a:t>3</a:t>
            </a:r>
            <a:r>
              <a:rPr lang="el-GR" sz="2800" b="1" dirty="0" smtClean="0">
                <a:solidFill>
                  <a:schemeClr val="bg2">
                    <a:lumMod val="20000"/>
                    <a:lumOff val="80000"/>
                  </a:schemeClr>
                </a:solidFill>
              </a:rPr>
              <a:t>)</a:t>
            </a:r>
            <a:endParaRPr lang="el-GR" sz="2800" dirty="0">
              <a:solidFill>
                <a:schemeClr val="bg2">
                  <a:lumMod val="20000"/>
                  <a:lumOff val="80000"/>
                </a:schemeClr>
              </a:solidFill>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25" name="Picture 2"/>
          <p:cNvPicPr>
            <a:picLocks noChangeAspect="1" noChangeArrowheads="1"/>
          </p:cNvPicPr>
          <p:nvPr/>
        </p:nvPicPr>
        <p:blipFill>
          <a:blip r:embed="rId2" cstate="print"/>
          <a:srcRect/>
          <a:stretch>
            <a:fillRect/>
          </a:stretch>
        </p:blipFill>
        <p:spPr bwMode="auto">
          <a:xfrm>
            <a:off x="395536" y="1484784"/>
            <a:ext cx="4248473" cy="4680520"/>
          </a:xfrm>
          <a:prstGeom prst="rect">
            <a:avLst/>
          </a:prstGeom>
          <a:noFill/>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27" name="Picture 7"/>
          <p:cNvPicPr>
            <a:picLocks noChangeAspect="1" noChangeArrowheads="1"/>
          </p:cNvPicPr>
          <p:nvPr/>
        </p:nvPicPr>
        <p:blipFill>
          <a:blip r:embed="rId3" cstate="print"/>
          <a:srcRect/>
          <a:stretch>
            <a:fillRect/>
          </a:stretch>
        </p:blipFill>
        <p:spPr bwMode="auto">
          <a:xfrm>
            <a:off x="4716016" y="1484784"/>
            <a:ext cx="4176464" cy="4680520"/>
          </a:xfrm>
          <a:prstGeom prst="rect">
            <a:avLst/>
          </a:prstGeom>
          <a:noFill/>
        </p:spPr>
      </p:pic>
      <p:pic>
        <p:nvPicPr>
          <p:cNvPr id="8" name="Picture 4"/>
          <p:cNvPicPr>
            <a:picLocks noChangeAspect="1" noChangeArrowheads="1"/>
          </p:cNvPicPr>
          <p:nvPr/>
        </p:nvPicPr>
        <p:blipFill>
          <a:blip r:embed="rId4"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pPr marL="0" indent="0" algn="just">
              <a:lnSpc>
                <a:spcPct val="150000"/>
              </a:lnSpc>
              <a:buNone/>
            </a:pPr>
            <a:r>
              <a:rPr lang="el-GR" sz="2800" dirty="0" smtClean="0">
                <a:solidFill>
                  <a:schemeClr val="accent2">
                    <a:lumMod val="60000"/>
                    <a:lumOff val="40000"/>
                  </a:schemeClr>
                </a:solidFill>
              </a:rPr>
              <a:t>Είναι προφανές ότι λόγω του χαρακτήρα του Πανεπιστημίου, την ύπαρξη του κοινού κορμού μαθημάτων και του κοινού πτυχίου, υπάρχουν πολλά κοινά σημεία μεταξύ των Τμημάτων του Ιδρύματος. Παρόλα αυτά υπάρχουν εμφανείς ιδιαιτερότητες, τόσο στην οργάνωση, όσο και στους εκπαιδευτικούς στόχους.</a:t>
            </a:r>
          </a:p>
          <a:p>
            <a:pPr marL="0" indent="28575" algn="just">
              <a:lnSpc>
                <a:spcPct val="150000"/>
              </a:lnSpc>
              <a:buNone/>
            </a:pPr>
            <a:r>
              <a:rPr lang="el-GR" sz="2800" dirty="0" smtClean="0">
                <a:solidFill>
                  <a:schemeClr val="accent2">
                    <a:lumMod val="60000"/>
                    <a:lumOff val="40000"/>
                  </a:schemeClr>
                </a:solidFill>
              </a:rPr>
              <a:t>Προσπαθώντας να κωδικοποιήσουμε τα κοινά χαρακτηριστικά των επτά Τμημάτων, όπως αυτά προέκυψαν τόσο από τις εκθέσεις Εσωτερικής Αξιολόγησης όσο και από τις Εξωτερικές Αξιολογήσεις καταλήξαμε στα Συμπεράσματα – Προτάσεις που ακολουθούν.</a:t>
            </a:r>
          </a:p>
          <a:p>
            <a:endParaRPr lang="el-GR" dirty="0">
              <a:solidFill>
                <a:schemeClr val="accent2">
                  <a:lumMod val="60000"/>
                  <a:lumOff val="40000"/>
                </a:schemeClr>
              </a:solidFill>
            </a:endParaRPr>
          </a:p>
        </p:txBody>
      </p:sp>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ΣΥΜΠΕΡΑΣΜΑΤΑ-ΠΡΟΤΑΣΕΙΣ (1)</a:t>
            </a:r>
            <a:endParaRPr lang="el-GR" sz="2800" b="1" dirty="0">
              <a:solidFill>
                <a:schemeClr val="bg2">
                  <a:lumMod val="20000"/>
                  <a:lumOff val="80000"/>
                </a:schemeClr>
              </a:solidFill>
            </a:endParaRPr>
          </a:p>
        </p:txBody>
      </p:sp>
      <p:pic>
        <p:nvPicPr>
          <p:cNvPr id="6" name="Picture 4"/>
          <p:cNvPicPr>
            <a:picLocks noChangeAspect="1" noChangeArrowheads="1"/>
          </p:cNvPicPr>
          <p:nvPr/>
        </p:nvPicPr>
        <p:blipFill>
          <a:blip r:embed="rId2"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pPr lvl="0" algn="just">
              <a:lnSpc>
                <a:spcPct val="170000"/>
              </a:lnSpc>
            </a:pPr>
            <a:r>
              <a:rPr lang="el-GR" b="1" dirty="0" smtClean="0">
                <a:solidFill>
                  <a:schemeClr val="accent2">
                    <a:lumMod val="60000"/>
                    <a:lumOff val="40000"/>
                  </a:schemeClr>
                </a:solidFill>
                <a:effectLst>
                  <a:outerShdw blurRad="38100" dist="38100" dir="2700000" algn="tl">
                    <a:srgbClr val="000000">
                      <a:alpha val="43137"/>
                    </a:srgbClr>
                  </a:outerShdw>
                </a:effectLst>
              </a:rPr>
              <a:t>Αριθμός Φοιτητών</a:t>
            </a:r>
            <a:endParaRPr lang="el-GR" dirty="0" smtClean="0">
              <a:solidFill>
                <a:schemeClr val="accent2">
                  <a:lumMod val="60000"/>
                  <a:lumOff val="40000"/>
                </a:schemeClr>
              </a:solidFill>
            </a:endParaRPr>
          </a:p>
          <a:p>
            <a:pPr lvl="0" algn="just">
              <a:lnSpc>
                <a:spcPct val="170000"/>
              </a:lnSpc>
            </a:pPr>
            <a:r>
              <a:rPr lang="el-GR" b="1" dirty="0" smtClean="0">
                <a:solidFill>
                  <a:schemeClr val="accent2">
                    <a:lumMod val="60000"/>
                    <a:lumOff val="40000"/>
                  </a:schemeClr>
                </a:solidFill>
                <a:effectLst>
                  <a:outerShdw blurRad="38100" dist="38100" dir="2700000" algn="tl">
                    <a:srgbClr val="000000">
                      <a:alpha val="43137"/>
                    </a:srgbClr>
                  </a:outerShdw>
                </a:effectLst>
              </a:rPr>
              <a:t>Σύστημα Εισαγωγής Φοιτητών</a:t>
            </a:r>
          </a:p>
          <a:p>
            <a:pPr lvl="0" algn="just">
              <a:lnSpc>
                <a:spcPct val="170000"/>
              </a:lnSpc>
            </a:pPr>
            <a:r>
              <a:rPr lang="el-GR" b="1" dirty="0" smtClean="0">
                <a:solidFill>
                  <a:schemeClr val="accent2">
                    <a:lumMod val="60000"/>
                    <a:lumOff val="40000"/>
                  </a:schemeClr>
                </a:solidFill>
                <a:effectLst>
                  <a:outerShdw blurRad="38100" dist="38100" dir="2700000" algn="tl">
                    <a:srgbClr val="000000">
                      <a:alpha val="43137"/>
                    </a:srgbClr>
                  </a:outerShdw>
                </a:effectLst>
              </a:rPr>
              <a:t>Κοινός Κορμός</a:t>
            </a:r>
          </a:p>
          <a:p>
            <a:pPr lvl="0" algn="just">
              <a:lnSpc>
                <a:spcPct val="170000"/>
              </a:lnSpc>
            </a:pPr>
            <a:r>
              <a:rPr lang="el-GR" b="1" dirty="0" smtClean="0">
                <a:solidFill>
                  <a:schemeClr val="accent2">
                    <a:lumMod val="60000"/>
                    <a:lumOff val="40000"/>
                  </a:schemeClr>
                </a:solidFill>
                <a:effectLst>
                  <a:outerShdw blurRad="38100" dist="38100" dir="2700000" algn="tl">
                    <a:srgbClr val="000000">
                      <a:alpha val="43137"/>
                    </a:srgbClr>
                  </a:outerShdw>
                </a:effectLst>
              </a:rPr>
              <a:t>Όγκος μαθημάτων</a:t>
            </a:r>
          </a:p>
          <a:p>
            <a:pPr lvl="0" algn="just">
              <a:lnSpc>
                <a:spcPct val="170000"/>
              </a:lnSpc>
            </a:pPr>
            <a:r>
              <a:rPr lang="el-GR" b="1" dirty="0" smtClean="0">
                <a:solidFill>
                  <a:schemeClr val="accent2">
                    <a:lumMod val="60000"/>
                    <a:lumOff val="40000"/>
                  </a:schemeClr>
                </a:solidFill>
                <a:effectLst>
                  <a:outerShdw blurRad="38100" dist="38100" dir="2700000" algn="tl">
                    <a:srgbClr val="000000">
                      <a:alpha val="43137"/>
                    </a:srgbClr>
                  </a:outerShdw>
                </a:effectLst>
              </a:rPr>
              <a:t>Αξιολόγηση των Φοιτητών</a:t>
            </a:r>
          </a:p>
          <a:p>
            <a:pPr lvl="0" algn="just">
              <a:lnSpc>
                <a:spcPct val="170000"/>
              </a:lnSpc>
            </a:pPr>
            <a:r>
              <a:rPr lang="el-GR" b="1" dirty="0" smtClean="0">
                <a:solidFill>
                  <a:schemeClr val="accent2">
                    <a:lumMod val="60000"/>
                    <a:lumOff val="40000"/>
                  </a:schemeClr>
                </a:solidFill>
                <a:effectLst>
                  <a:outerShdw blurRad="38100" dist="38100" dir="2700000" algn="tl">
                    <a:srgbClr val="000000">
                      <a:alpha val="43137"/>
                    </a:srgbClr>
                  </a:outerShdw>
                </a:effectLst>
              </a:rPr>
              <a:t>Επιμήκυνση του χρόνου σπουδών</a:t>
            </a:r>
          </a:p>
          <a:p>
            <a:pPr lvl="0" algn="just">
              <a:lnSpc>
                <a:spcPct val="170000"/>
              </a:lnSpc>
            </a:pPr>
            <a:r>
              <a:rPr lang="el-GR" b="1" dirty="0" smtClean="0">
                <a:solidFill>
                  <a:schemeClr val="accent2">
                    <a:lumMod val="60000"/>
                    <a:lumOff val="40000"/>
                  </a:schemeClr>
                </a:solidFill>
                <a:effectLst>
                  <a:outerShdw blurRad="38100" dist="38100" dir="2700000" algn="tl">
                    <a:srgbClr val="000000">
                      <a:alpha val="43137"/>
                    </a:srgbClr>
                  </a:outerShdw>
                </a:effectLst>
              </a:rPr>
              <a:t>Προγράμματα Σπουδών</a:t>
            </a:r>
          </a:p>
          <a:p>
            <a:endParaRPr lang="el-GR" dirty="0"/>
          </a:p>
        </p:txBody>
      </p:sp>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ΣΥΜΠΕΡΑΣΜΑΤΑ – ΠΡΟΤΑΣΕΙΣ(2)</a:t>
            </a:r>
            <a:endParaRPr lang="el-GR" sz="2800" b="1" dirty="0">
              <a:solidFill>
                <a:schemeClr val="bg2">
                  <a:lumMod val="20000"/>
                  <a:lumOff val="80000"/>
                </a:schemeClr>
              </a:solidFill>
            </a:endParaRPr>
          </a:p>
        </p:txBody>
      </p:sp>
      <p:pic>
        <p:nvPicPr>
          <p:cNvPr id="6" name="Picture 4"/>
          <p:cNvPicPr>
            <a:picLocks noChangeAspect="1" noChangeArrowheads="1"/>
          </p:cNvPicPr>
          <p:nvPr/>
        </p:nvPicPr>
        <p:blipFill>
          <a:blip r:embed="rId2"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4857328"/>
          </a:xfrm>
        </p:spPr>
        <p:txBody>
          <a:bodyPr>
            <a:normAutofit fontScale="77500" lnSpcReduction="20000"/>
          </a:bodyPr>
          <a:lstStyle/>
          <a:p>
            <a:pPr algn="just">
              <a:lnSpc>
                <a:spcPct val="120000"/>
              </a:lnSpc>
            </a:pPr>
            <a:r>
              <a:rPr lang="el-GR" dirty="0" smtClean="0">
                <a:solidFill>
                  <a:schemeClr val="accent2">
                    <a:lumMod val="40000"/>
                    <a:lumOff val="60000"/>
                  </a:schemeClr>
                </a:solidFill>
              </a:rPr>
              <a:t>Το </a:t>
            </a:r>
            <a:r>
              <a:rPr lang="el-GR" b="1" dirty="0" smtClean="0">
                <a:solidFill>
                  <a:schemeClr val="accent2">
                    <a:lumMod val="40000"/>
                    <a:lumOff val="60000"/>
                  </a:schemeClr>
                </a:solidFill>
              </a:rPr>
              <a:t>Γεωπονικό Πανεπιστήμιο Αθηνών</a:t>
            </a:r>
            <a:r>
              <a:rPr lang="el-GR" dirty="0" smtClean="0">
                <a:solidFill>
                  <a:schemeClr val="accent2">
                    <a:lumMod val="40000"/>
                    <a:lumOff val="60000"/>
                  </a:schemeClr>
                </a:solidFill>
              </a:rPr>
              <a:t> είναι Νομικό Πρόσωπο Δημοσίου Δικαίου, πλήρως αυτοδιοικούμενο και αποτελείται από δύο (2) Σχολές :</a:t>
            </a:r>
          </a:p>
          <a:p>
            <a:pPr algn="just">
              <a:lnSpc>
                <a:spcPct val="120000"/>
              </a:lnSpc>
              <a:buFont typeface="Wingdings" pitchFamily="2" charset="2"/>
              <a:buChar char="q"/>
            </a:pPr>
            <a:r>
              <a:rPr lang="el-GR" sz="2800" b="1" dirty="0" smtClean="0">
                <a:solidFill>
                  <a:schemeClr val="accent2">
                    <a:lumMod val="40000"/>
                    <a:lumOff val="60000"/>
                  </a:schemeClr>
                </a:solidFill>
              </a:rPr>
              <a:t>Αγροτικής Παραγωγής, Υποδομών και Περιβάλλοντος με τρία (3) Ακαδημαϊκά Τμήματα </a:t>
            </a:r>
            <a:r>
              <a:rPr lang="el-GR" sz="2800" dirty="0" smtClean="0">
                <a:solidFill>
                  <a:schemeClr val="accent2">
                    <a:lumMod val="40000"/>
                    <a:lumOff val="60000"/>
                  </a:schemeClr>
                </a:solidFill>
              </a:rPr>
              <a:t>: </a:t>
            </a:r>
          </a:p>
          <a:p>
            <a:pPr lvl="0" algn="just">
              <a:lnSpc>
                <a:spcPct val="120000"/>
              </a:lnSpc>
            </a:pPr>
            <a:r>
              <a:rPr lang="el-GR" dirty="0" smtClean="0">
                <a:solidFill>
                  <a:schemeClr val="accent2">
                    <a:lumMod val="40000"/>
                    <a:lumOff val="60000"/>
                  </a:schemeClr>
                </a:solidFill>
              </a:rPr>
              <a:t>Επιστήμης Φυτικής Παραγωγής (ΕΦΠ)</a:t>
            </a:r>
            <a:endParaRPr lang="el-GR" sz="2800" dirty="0" smtClean="0">
              <a:solidFill>
                <a:schemeClr val="accent2">
                  <a:lumMod val="40000"/>
                  <a:lumOff val="60000"/>
                </a:schemeClr>
              </a:solidFill>
            </a:endParaRPr>
          </a:p>
          <a:p>
            <a:pPr lvl="0" algn="just">
              <a:lnSpc>
                <a:spcPct val="120000"/>
              </a:lnSpc>
            </a:pPr>
            <a:r>
              <a:rPr lang="el-GR" dirty="0" smtClean="0">
                <a:solidFill>
                  <a:schemeClr val="accent2">
                    <a:lumMod val="40000"/>
                    <a:lumOff val="60000"/>
                  </a:schemeClr>
                </a:solidFill>
              </a:rPr>
              <a:t>Επιστήμης Ζωικής Παραγωγής και Υδατοκαλλιεργειών (ΕΖΠΥ)</a:t>
            </a:r>
            <a:endParaRPr lang="el-GR" sz="2800" dirty="0" smtClean="0">
              <a:solidFill>
                <a:schemeClr val="accent2">
                  <a:lumMod val="40000"/>
                  <a:lumOff val="60000"/>
                </a:schemeClr>
              </a:solidFill>
            </a:endParaRPr>
          </a:p>
          <a:p>
            <a:pPr algn="just">
              <a:lnSpc>
                <a:spcPct val="120000"/>
              </a:lnSpc>
            </a:pPr>
            <a:r>
              <a:rPr lang="el-GR" dirty="0" smtClean="0">
                <a:solidFill>
                  <a:schemeClr val="accent2">
                    <a:lumMod val="40000"/>
                    <a:lumOff val="60000"/>
                  </a:schemeClr>
                </a:solidFill>
              </a:rPr>
              <a:t>Αξιοποίησης Φυσικών Πόρων και Γεωργικής Μηχανικής (ΑΦΠ&amp;ΓΜ)</a:t>
            </a:r>
          </a:p>
          <a:p>
            <a:pPr algn="just">
              <a:lnSpc>
                <a:spcPct val="120000"/>
              </a:lnSpc>
              <a:buFont typeface="Wingdings" pitchFamily="2" charset="2"/>
              <a:buChar char="q"/>
            </a:pPr>
            <a:r>
              <a:rPr lang="el-GR" sz="2800" b="1" dirty="0" smtClean="0">
                <a:solidFill>
                  <a:schemeClr val="accent2">
                    <a:lumMod val="40000"/>
                    <a:lumOff val="60000"/>
                  </a:schemeClr>
                </a:solidFill>
              </a:rPr>
              <a:t>Τροφίμων, Βιοτεχνολογίας και Ανάπτυξης με τρία (3) Ακαδημαϊκά Τμήματα </a:t>
            </a:r>
            <a:r>
              <a:rPr lang="el-GR" sz="2800" dirty="0" smtClean="0">
                <a:solidFill>
                  <a:schemeClr val="accent2">
                    <a:lumMod val="40000"/>
                    <a:lumOff val="60000"/>
                  </a:schemeClr>
                </a:solidFill>
              </a:rPr>
              <a:t>: </a:t>
            </a:r>
            <a:endParaRPr lang="el-GR" sz="2800" b="1" dirty="0" smtClean="0">
              <a:solidFill>
                <a:schemeClr val="accent2">
                  <a:lumMod val="40000"/>
                  <a:lumOff val="60000"/>
                </a:schemeClr>
              </a:solidFill>
            </a:endParaRPr>
          </a:p>
          <a:p>
            <a:pPr lvl="0" algn="just">
              <a:lnSpc>
                <a:spcPct val="120000"/>
              </a:lnSpc>
            </a:pPr>
            <a:r>
              <a:rPr lang="el-GR" dirty="0" smtClean="0">
                <a:solidFill>
                  <a:schemeClr val="accent2">
                    <a:lumMod val="40000"/>
                    <a:lumOff val="60000"/>
                  </a:schemeClr>
                </a:solidFill>
              </a:rPr>
              <a:t> Βιοτεχνολογίας (Β)</a:t>
            </a:r>
            <a:endParaRPr lang="el-GR" sz="2800" dirty="0" smtClean="0">
              <a:solidFill>
                <a:schemeClr val="accent2">
                  <a:lumMod val="40000"/>
                  <a:lumOff val="60000"/>
                </a:schemeClr>
              </a:solidFill>
            </a:endParaRPr>
          </a:p>
          <a:p>
            <a:pPr algn="just">
              <a:lnSpc>
                <a:spcPct val="120000"/>
              </a:lnSpc>
            </a:pPr>
            <a:r>
              <a:rPr lang="el-GR" dirty="0" smtClean="0">
                <a:solidFill>
                  <a:schemeClr val="accent2">
                    <a:lumMod val="40000"/>
                    <a:lumOff val="60000"/>
                  </a:schemeClr>
                </a:solidFill>
              </a:rPr>
              <a:t>Επιστήμης Τροφίμων  και Διατροφής Ανθρώπου (ΕΤΔΑ)</a:t>
            </a:r>
            <a:endParaRPr lang="el-GR" sz="2800" dirty="0" smtClean="0">
              <a:solidFill>
                <a:schemeClr val="accent2">
                  <a:lumMod val="40000"/>
                  <a:lumOff val="60000"/>
                </a:schemeClr>
              </a:solidFill>
            </a:endParaRPr>
          </a:p>
          <a:p>
            <a:pPr lvl="0" algn="just">
              <a:lnSpc>
                <a:spcPct val="120000"/>
              </a:lnSpc>
            </a:pPr>
            <a:r>
              <a:rPr lang="el-GR" dirty="0" smtClean="0">
                <a:solidFill>
                  <a:schemeClr val="accent2">
                    <a:lumMod val="40000"/>
                    <a:lumOff val="60000"/>
                  </a:schemeClr>
                </a:solidFill>
              </a:rPr>
              <a:t>Αγροτικής Οικονομίας και Ανάπτυξης (ΑΟΑ)</a:t>
            </a:r>
            <a:endParaRPr lang="el-GR" sz="2800" dirty="0" smtClean="0">
              <a:solidFill>
                <a:schemeClr val="accent2">
                  <a:lumMod val="40000"/>
                  <a:lumOff val="60000"/>
                </a:schemeClr>
              </a:solidFill>
            </a:endParaRPr>
          </a:p>
        </p:txBody>
      </p:sp>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ΦΥΣΙΟΓΝΩΜΙΑ ΤΟΥ Γ.Π.Α.</a:t>
            </a:r>
            <a:endParaRPr lang="el-GR" sz="2800" b="1" dirty="0">
              <a:solidFill>
                <a:schemeClr val="bg2">
                  <a:lumMod val="20000"/>
                  <a:lumOff val="80000"/>
                </a:schemeClr>
              </a:solidFill>
            </a:endParaRPr>
          </a:p>
        </p:txBody>
      </p:sp>
      <p:pic>
        <p:nvPicPr>
          <p:cNvPr id="6" name="Picture 4"/>
          <p:cNvPicPr>
            <a:picLocks noChangeAspect="1" noChangeArrowheads="1"/>
          </p:cNvPicPr>
          <p:nvPr/>
        </p:nvPicPr>
        <p:blipFill>
          <a:blip r:embed="rId2" cstate="print"/>
          <a:srcRect/>
          <a:stretch>
            <a:fillRect/>
          </a:stretch>
        </p:blipFill>
        <p:spPr bwMode="auto">
          <a:xfrm>
            <a:off x="7884368" y="404664"/>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lvl="0">
              <a:lnSpc>
                <a:spcPct val="150000"/>
              </a:lnSpc>
            </a:pPr>
            <a:r>
              <a:rPr lang="el-GR" b="1" dirty="0" smtClean="0">
                <a:solidFill>
                  <a:schemeClr val="accent2">
                    <a:lumMod val="60000"/>
                    <a:lumOff val="40000"/>
                  </a:schemeClr>
                </a:solidFill>
                <a:effectLst>
                  <a:outerShdw blurRad="38100" dist="38100" dir="2700000" algn="tl">
                    <a:srgbClr val="000000">
                      <a:alpha val="43137"/>
                    </a:srgbClr>
                  </a:outerShdw>
                </a:effectLst>
              </a:rPr>
              <a:t>Διδακτικό Έργο – Μέσα Διδασκαλίας</a:t>
            </a:r>
          </a:p>
          <a:p>
            <a:pPr>
              <a:lnSpc>
                <a:spcPct val="150000"/>
              </a:lnSpc>
            </a:pPr>
            <a:r>
              <a:rPr lang="el-GR" b="1" dirty="0" smtClean="0">
                <a:solidFill>
                  <a:schemeClr val="accent2">
                    <a:lumMod val="60000"/>
                    <a:lumOff val="40000"/>
                  </a:schemeClr>
                </a:solidFill>
                <a:effectLst>
                  <a:outerShdw blurRad="38100" dist="38100" dir="2700000" algn="tl">
                    <a:srgbClr val="000000">
                      <a:alpha val="43137"/>
                    </a:srgbClr>
                  </a:outerShdw>
                </a:effectLst>
              </a:rPr>
              <a:t>Έρευνα</a:t>
            </a:r>
          </a:p>
          <a:p>
            <a:pPr>
              <a:lnSpc>
                <a:spcPct val="150000"/>
              </a:lnSpc>
            </a:pPr>
            <a:r>
              <a:rPr lang="el-GR" b="1" dirty="0" smtClean="0">
                <a:solidFill>
                  <a:schemeClr val="accent2">
                    <a:lumMod val="60000"/>
                    <a:lumOff val="40000"/>
                  </a:schemeClr>
                </a:solidFill>
                <a:effectLst>
                  <a:outerShdw blurRad="38100" dist="38100" dir="2700000" algn="tl">
                    <a:srgbClr val="000000">
                      <a:alpha val="43137"/>
                    </a:srgbClr>
                  </a:outerShdw>
                </a:effectLst>
              </a:rPr>
              <a:t>Βιβλιοθήκη</a:t>
            </a:r>
          </a:p>
          <a:p>
            <a:pPr>
              <a:lnSpc>
                <a:spcPct val="150000"/>
              </a:lnSpc>
            </a:pPr>
            <a:r>
              <a:rPr lang="el-GR" b="1" dirty="0" smtClean="0">
                <a:solidFill>
                  <a:schemeClr val="accent2">
                    <a:lumMod val="60000"/>
                    <a:lumOff val="40000"/>
                  </a:schemeClr>
                </a:solidFill>
                <a:effectLst>
                  <a:outerShdw blurRad="38100" dist="38100" dir="2700000" algn="tl">
                    <a:srgbClr val="000000">
                      <a:alpha val="43137"/>
                    </a:srgbClr>
                  </a:outerShdw>
                </a:effectLst>
              </a:rPr>
              <a:t>Διοικητικές Υπηρεσίες</a:t>
            </a:r>
          </a:p>
          <a:p>
            <a:pPr>
              <a:lnSpc>
                <a:spcPct val="150000"/>
              </a:lnSpc>
            </a:pPr>
            <a:r>
              <a:rPr lang="el-GR" b="1" dirty="0" smtClean="0">
                <a:solidFill>
                  <a:schemeClr val="accent2">
                    <a:lumMod val="60000"/>
                    <a:lumOff val="40000"/>
                  </a:schemeClr>
                </a:solidFill>
                <a:effectLst>
                  <a:outerShdw blurRad="38100" dist="38100" dir="2700000" algn="tl">
                    <a:srgbClr val="000000">
                      <a:alpha val="43137"/>
                    </a:srgbClr>
                  </a:outerShdw>
                </a:effectLst>
              </a:rPr>
              <a:t>Κινητικότητα</a:t>
            </a:r>
          </a:p>
          <a:p>
            <a:pPr>
              <a:lnSpc>
                <a:spcPct val="150000"/>
              </a:lnSpc>
            </a:pPr>
            <a:r>
              <a:rPr lang="el-GR" b="1" dirty="0" smtClean="0">
                <a:solidFill>
                  <a:schemeClr val="accent2">
                    <a:lumMod val="60000"/>
                    <a:lumOff val="40000"/>
                  </a:schemeClr>
                </a:solidFill>
                <a:effectLst>
                  <a:outerShdw blurRad="38100" dist="38100" dir="2700000" algn="tl">
                    <a:srgbClr val="000000">
                      <a:alpha val="43137"/>
                    </a:srgbClr>
                  </a:outerShdw>
                </a:effectLst>
              </a:rPr>
              <a:t>Υποδομές</a:t>
            </a:r>
          </a:p>
          <a:p>
            <a:endParaRPr lang="el-GR" dirty="0"/>
          </a:p>
        </p:txBody>
      </p:sp>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ΣΥΜΠΕΡΑΣΜΑΤΑ – ΠΡΟΤΑΣΕΙΣ (3)</a:t>
            </a:r>
            <a:endParaRPr lang="el-GR" sz="2800" dirty="0">
              <a:solidFill>
                <a:schemeClr val="bg2">
                  <a:lumMod val="20000"/>
                  <a:lumOff val="80000"/>
                </a:schemeClr>
              </a:solidFill>
            </a:endParaRPr>
          </a:p>
        </p:txBody>
      </p:sp>
      <p:pic>
        <p:nvPicPr>
          <p:cNvPr id="5" name="Picture 4"/>
          <p:cNvPicPr>
            <a:picLocks noChangeAspect="1" noChangeArrowheads="1"/>
          </p:cNvPicPr>
          <p:nvPr/>
        </p:nvPicPr>
        <p:blipFill>
          <a:blip r:embed="rId2"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4" name="3 - Θέση περιεχομένου"/>
          <p:cNvSpPr>
            <a:spLocks noGrp="1"/>
          </p:cNvSpPr>
          <p:nvPr>
            <p:ph sz="half" idx="2"/>
          </p:nvPr>
        </p:nvSpPr>
        <p:spPr/>
        <p:txBody>
          <a:bodyPr/>
          <a:lstStyle/>
          <a:p>
            <a:pPr>
              <a:buNone/>
            </a:pPr>
            <a:endParaRPr lang="el-GR" dirty="0" smtClean="0"/>
          </a:p>
          <a:p>
            <a:pPr>
              <a:buNone/>
            </a:pPr>
            <a:endParaRPr lang="el-GR" dirty="0" smtClean="0"/>
          </a:p>
          <a:p>
            <a:pPr>
              <a:buNone/>
            </a:pPr>
            <a:endParaRPr lang="el-GR" dirty="0" smtClean="0"/>
          </a:p>
          <a:p>
            <a:pPr algn="ctr">
              <a:buNone/>
            </a:pPr>
            <a:r>
              <a:rPr lang="el-GR" b="1" dirty="0" smtClean="0">
                <a:solidFill>
                  <a:schemeClr val="accent2">
                    <a:lumMod val="60000"/>
                    <a:lumOff val="40000"/>
                  </a:schemeClr>
                </a:solidFill>
              </a:rPr>
              <a:t>Ευχαριστώ πολύ για την </a:t>
            </a:r>
          </a:p>
          <a:p>
            <a:pPr algn="ctr">
              <a:buNone/>
            </a:pPr>
            <a:r>
              <a:rPr lang="el-GR" b="1" dirty="0" smtClean="0">
                <a:solidFill>
                  <a:schemeClr val="accent2">
                    <a:lumMod val="60000"/>
                    <a:lumOff val="40000"/>
                  </a:schemeClr>
                </a:solidFill>
              </a:rPr>
              <a:t>Προσοχή σας !!!</a:t>
            </a:r>
            <a:endParaRPr lang="el-GR" b="1" dirty="0">
              <a:solidFill>
                <a:schemeClr val="accent2">
                  <a:lumMod val="60000"/>
                  <a:lumOff val="40000"/>
                </a:schemeClr>
              </a:solidFill>
            </a:endParaRPr>
          </a:p>
        </p:txBody>
      </p:sp>
      <p:pic>
        <p:nvPicPr>
          <p:cNvPr id="2050" name="Picture 2" descr="C:\Users\Public\Pictures\Sample Pictures\18933828-quality-management.jpg"/>
          <p:cNvPicPr>
            <a:picLocks noGrp="1" noChangeAspect="1" noChangeArrowheads="1"/>
          </p:cNvPicPr>
          <p:nvPr>
            <p:ph sz="half" idx="1"/>
          </p:nvPr>
        </p:nvPicPr>
        <p:blipFill>
          <a:blip r:embed="rId2" cstate="print"/>
          <a:srcRect/>
          <a:stretch>
            <a:fillRect/>
          </a:stretch>
        </p:blipFill>
        <p:spPr bwMode="auto">
          <a:xfrm>
            <a:off x="323528" y="1988840"/>
            <a:ext cx="4192910" cy="3816423"/>
          </a:xfrm>
          <a:prstGeom prst="rect">
            <a:avLst/>
          </a:prstGeom>
          <a:noFill/>
        </p:spPr>
      </p:pic>
      <p:pic>
        <p:nvPicPr>
          <p:cNvPr id="7" name="Picture 4"/>
          <p:cNvPicPr>
            <a:picLocks noChangeAspect="1" noChangeArrowheads="1"/>
          </p:cNvPicPr>
          <p:nvPr/>
        </p:nvPicPr>
        <p:blipFill>
          <a:blip r:embed="rId3" cstate="print"/>
          <a:srcRect/>
          <a:stretch>
            <a:fillRect/>
          </a:stretch>
        </p:blipFill>
        <p:spPr bwMode="auto">
          <a:xfrm>
            <a:off x="7737757" y="5301208"/>
            <a:ext cx="1082715" cy="10635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marL="176213" indent="-39688" algn="just">
              <a:buNone/>
            </a:pPr>
            <a:r>
              <a:rPr lang="el-GR" sz="2800" dirty="0" smtClean="0">
                <a:solidFill>
                  <a:schemeClr val="accent2">
                    <a:lumMod val="40000"/>
                    <a:lumOff val="60000"/>
                  </a:schemeClr>
                </a:solidFill>
              </a:rPr>
              <a:t>Το ΓΠΑ στηρίζεται κατά κύριο λόγο στο ανθρώπινο δυναμικό του, το οποίο αποτελείται από:</a:t>
            </a:r>
          </a:p>
          <a:p>
            <a:pPr lvl="0"/>
            <a:r>
              <a:rPr lang="el-GR" b="1" dirty="0" smtClean="0">
                <a:solidFill>
                  <a:schemeClr val="accent2">
                    <a:lumMod val="40000"/>
                    <a:lumOff val="60000"/>
                  </a:schemeClr>
                </a:solidFill>
              </a:rPr>
              <a:t>190 Καθηγητές και Λέκτορες </a:t>
            </a:r>
            <a:endParaRPr lang="el-GR" dirty="0" smtClean="0">
              <a:solidFill>
                <a:schemeClr val="accent2">
                  <a:lumMod val="40000"/>
                  <a:lumOff val="60000"/>
                </a:schemeClr>
              </a:solidFill>
            </a:endParaRPr>
          </a:p>
          <a:p>
            <a:pPr lvl="0"/>
            <a:r>
              <a:rPr lang="el-GR" b="1" dirty="0" smtClean="0">
                <a:solidFill>
                  <a:schemeClr val="accent2">
                    <a:lumMod val="40000"/>
                    <a:lumOff val="60000"/>
                  </a:schemeClr>
                </a:solidFill>
              </a:rPr>
              <a:t>37 μέλη Ειδικού Εργαστηριακού Διδακτικού Προσωπικού  (ΕΕΔΙΠ)</a:t>
            </a:r>
            <a:endParaRPr lang="el-GR" dirty="0" smtClean="0">
              <a:solidFill>
                <a:schemeClr val="accent2">
                  <a:lumMod val="40000"/>
                  <a:lumOff val="60000"/>
                </a:schemeClr>
              </a:solidFill>
            </a:endParaRPr>
          </a:p>
          <a:p>
            <a:pPr lvl="0"/>
            <a:r>
              <a:rPr lang="el-GR" b="1" dirty="0" smtClean="0">
                <a:solidFill>
                  <a:schemeClr val="accent2">
                    <a:lumMod val="40000"/>
                    <a:lumOff val="60000"/>
                  </a:schemeClr>
                </a:solidFill>
              </a:rPr>
              <a:t>36 μέλη ΕΤΕΠ </a:t>
            </a:r>
            <a:endParaRPr lang="el-GR" dirty="0" smtClean="0">
              <a:solidFill>
                <a:schemeClr val="accent2">
                  <a:lumMod val="40000"/>
                  <a:lumOff val="60000"/>
                </a:schemeClr>
              </a:solidFill>
            </a:endParaRPr>
          </a:p>
          <a:p>
            <a:pPr lvl="0"/>
            <a:r>
              <a:rPr lang="el-GR" b="1" dirty="0" smtClean="0">
                <a:solidFill>
                  <a:schemeClr val="accent2">
                    <a:lumMod val="40000"/>
                    <a:lumOff val="60000"/>
                  </a:schemeClr>
                </a:solidFill>
              </a:rPr>
              <a:t>187 Διοικητικούς υπαλλήλους</a:t>
            </a:r>
            <a:endParaRPr lang="el-GR" dirty="0" smtClean="0">
              <a:solidFill>
                <a:schemeClr val="accent2">
                  <a:lumMod val="40000"/>
                  <a:lumOff val="60000"/>
                </a:schemeClr>
              </a:solidFill>
            </a:endParaRPr>
          </a:p>
          <a:p>
            <a:pPr lvl="0"/>
            <a:r>
              <a:rPr lang="el-GR" b="1" dirty="0" smtClean="0">
                <a:solidFill>
                  <a:schemeClr val="accent2">
                    <a:lumMod val="40000"/>
                    <a:lumOff val="60000"/>
                  </a:schemeClr>
                </a:solidFill>
              </a:rPr>
              <a:t>5.017  Ενεργούς Προπτυχιακούς Φοιτητές</a:t>
            </a:r>
            <a:r>
              <a:rPr lang="el-GR" dirty="0" smtClean="0">
                <a:solidFill>
                  <a:schemeClr val="accent2">
                    <a:lumMod val="40000"/>
                    <a:lumOff val="60000"/>
                  </a:schemeClr>
                </a:solidFill>
              </a:rPr>
              <a:t> και</a:t>
            </a:r>
          </a:p>
          <a:p>
            <a:pPr lvl="0"/>
            <a:r>
              <a:rPr lang="el-GR" b="1" dirty="0" smtClean="0">
                <a:solidFill>
                  <a:schemeClr val="accent2">
                    <a:lumMod val="40000"/>
                    <a:lumOff val="60000"/>
                  </a:schemeClr>
                </a:solidFill>
              </a:rPr>
              <a:t>500 περίπου Ενεργούς Μεταπτυχιακούς Φοιτητές και Υποψήφιους Διδάκτορες</a:t>
            </a:r>
            <a:endParaRPr lang="el-GR" dirty="0" smtClean="0">
              <a:solidFill>
                <a:schemeClr val="accent2">
                  <a:lumMod val="40000"/>
                  <a:lumOff val="60000"/>
                </a:schemeClr>
              </a:solidFill>
            </a:endParaRPr>
          </a:p>
          <a:p>
            <a:endParaRPr lang="el-GR" dirty="0"/>
          </a:p>
        </p:txBody>
      </p:sp>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ΜΕΛΗ ΤΗΣ ΠΑΝΕΠΙΣΤΗΜΙΑΚΗΣ </a:t>
            </a:r>
            <a:br>
              <a:rPr lang="el-GR" sz="2800" b="1" dirty="0" smtClean="0">
                <a:solidFill>
                  <a:schemeClr val="bg2">
                    <a:lumMod val="20000"/>
                    <a:lumOff val="80000"/>
                  </a:schemeClr>
                </a:solidFill>
              </a:rPr>
            </a:br>
            <a:r>
              <a:rPr lang="el-GR" sz="2800" b="1" dirty="0" smtClean="0">
                <a:solidFill>
                  <a:schemeClr val="bg2">
                    <a:lumMod val="20000"/>
                    <a:lumOff val="80000"/>
                  </a:schemeClr>
                </a:solidFill>
              </a:rPr>
              <a:t>ΚΟΙΝΟΤΗΤΑΣ</a:t>
            </a:r>
            <a:endParaRPr lang="el-GR" sz="2800" b="1" dirty="0">
              <a:solidFill>
                <a:schemeClr val="bg2">
                  <a:lumMod val="20000"/>
                  <a:lumOff val="80000"/>
                </a:schemeClr>
              </a:solidFill>
            </a:endParaRPr>
          </a:p>
        </p:txBody>
      </p:sp>
      <p:pic>
        <p:nvPicPr>
          <p:cNvPr id="6" name="Picture 4"/>
          <p:cNvPicPr>
            <a:picLocks noChangeAspect="1" noChangeArrowheads="1"/>
          </p:cNvPicPr>
          <p:nvPr/>
        </p:nvPicPr>
        <p:blipFill>
          <a:blip r:embed="rId2"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buNone/>
            </a:pPr>
            <a:endParaRPr lang="el-GR" sz="2400" dirty="0" smtClean="0">
              <a:solidFill>
                <a:schemeClr val="accent2">
                  <a:lumMod val="40000"/>
                  <a:lumOff val="60000"/>
                </a:schemeClr>
              </a:solidFill>
            </a:endParaRPr>
          </a:p>
          <a:p>
            <a:pPr algn="just"/>
            <a:r>
              <a:rPr lang="el-GR" sz="2400" dirty="0" smtClean="0">
                <a:solidFill>
                  <a:schemeClr val="accent2">
                    <a:lumMod val="40000"/>
                    <a:lumOff val="60000"/>
                  </a:schemeClr>
                </a:solidFill>
              </a:rPr>
              <a:t>Οι προπτυχιακοί φοιτητές </a:t>
            </a:r>
            <a:r>
              <a:rPr lang="el-GR" sz="2400" dirty="0" smtClean="0">
                <a:solidFill>
                  <a:schemeClr val="accent2">
                    <a:lumMod val="40000"/>
                    <a:lumOff val="60000"/>
                  </a:schemeClr>
                </a:solidFill>
              </a:rPr>
              <a:t>μας</a:t>
            </a:r>
            <a:r>
              <a:rPr lang="en-US" sz="2400" dirty="0" smtClean="0">
                <a:solidFill>
                  <a:schemeClr val="accent2">
                    <a:lumMod val="40000"/>
                    <a:lumOff val="60000"/>
                  </a:schemeClr>
                </a:solidFill>
              </a:rPr>
              <a:t>, </a:t>
            </a:r>
            <a:r>
              <a:rPr lang="el-GR" sz="2400" dirty="0" smtClean="0">
                <a:solidFill>
                  <a:schemeClr val="accent2">
                    <a:lumMod val="40000"/>
                    <a:lumOff val="60000"/>
                  </a:schemeClr>
                </a:solidFill>
              </a:rPr>
              <a:t>για τη λήψη </a:t>
            </a:r>
            <a:r>
              <a:rPr lang="el-GR" sz="2400" dirty="0" smtClean="0">
                <a:solidFill>
                  <a:schemeClr val="accent2">
                    <a:lumMod val="40000"/>
                    <a:lumOff val="60000"/>
                  </a:schemeClr>
                </a:solidFill>
              </a:rPr>
              <a:t>Πτυχίου, </a:t>
            </a:r>
            <a:r>
              <a:rPr lang="el-GR" sz="2400" dirty="0" smtClean="0">
                <a:solidFill>
                  <a:schemeClr val="accent2">
                    <a:lumMod val="40000"/>
                    <a:lumOff val="60000"/>
                  </a:schemeClr>
                </a:solidFill>
              </a:rPr>
              <a:t>είναι </a:t>
            </a:r>
            <a:r>
              <a:rPr lang="el-GR" sz="2400" dirty="0" smtClean="0">
                <a:solidFill>
                  <a:schemeClr val="accent2">
                    <a:lumMod val="40000"/>
                    <a:lumOff val="60000"/>
                  </a:schemeClr>
                </a:solidFill>
              </a:rPr>
              <a:t>υποχρεωμένοι στην επιτυχή εξέταση τουλάχιστον </a:t>
            </a:r>
            <a:r>
              <a:rPr lang="el-GR" sz="2400" b="1" dirty="0" smtClean="0">
                <a:solidFill>
                  <a:schemeClr val="accent2">
                    <a:lumMod val="40000"/>
                    <a:lumOff val="60000"/>
                  </a:schemeClr>
                </a:solidFill>
                <a:effectLst>
                  <a:outerShdw blurRad="38100" dist="38100" dir="2700000" algn="tl">
                    <a:srgbClr val="000000">
                      <a:alpha val="43137"/>
                    </a:srgbClr>
                  </a:outerShdw>
                </a:effectLst>
              </a:rPr>
              <a:t>57</a:t>
            </a:r>
            <a:r>
              <a:rPr lang="el-GR" sz="2400" dirty="0" smtClean="0">
                <a:solidFill>
                  <a:schemeClr val="accent2">
                    <a:lumMod val="40000"/>
                    <a:lumOff val="60000"/>
                  </a:schemeClr>
                </a:solidFill>
              </a:rPr>
              <a:t> μαθημάτων εάν φοιτούν στα Τμήματα </a:t>
            </a:r>
            <a:r>
              <a:rPr lang="el-GR" sz="2400" b="1" dirty="0" smtClean="0">
                <a:solidFill>
                  <a:schemeClr val="accent2">
                    <a:lumMod val="40000"/>
                    <a:lumOff val="60000"/>
                  </a:schemeClr>
                </a:solidFill>
                <a:effectLst>
                  <a:outerShdw blurRad="38100" dist="38100" dir="2700000" algn="tl">
                    <a:srgbClr val="000000">
                      <a:alpha val="43137"/>
                    </a:srgbClr>
                  </a:outerShdw>
                </a:effectLst>
              </a:rPr>
              <a:t>ΕΦΠ, Β και ΕΤΔΑ</a:t>
            </a:r>
            <a:r>
              <a:rPr lang="el-GR" sz="2400" dirty="0" smtClean="0">
                <a:solidFill>
                  <a:schemeClr val="accent2">
                    <a:lumMod val="40000"/>
                    <a:lumOff val="60000"/>
                  </a:schemeClr>
                </a:solidFill>
              </a:rPr>
              <a:t>. Τα Τμήματα </a:t>
            </a:r>
            <a:r>
              <a:rPr lang="el-GR" sz="2400" b="1" dirty="0" smtClean="0">
                <a:solidFill>
                  <a:schemeClr val="accent2">
                    <a:lumMod val="40000"/>
                    <a:lumOff val="60000"/>
                  </a:schemeClr>
                </a:solidFill>
                <a:effectLst>
                  <a:outerShdw blurRad="38100" dist="38100" dir="2700000" algn="tl">
                    <a:srgbClr val="000000">
                      <a:alpha val="43137"/>
                    </a:srgbClr>
                  </a:outerShdw>
                </a:effectLst>
              </a:rPr>
              <a:t>ΕΖΠΥ και ΑΟΑ </a:t>
            </a:r>
            <a:r>
              <a:rPr lang="el-GR" sz="2400" dirty="0" smtClean="0">
                <a:solidFill>
                  <a:schemeClr val="accent2">
                    <a:lumMod val="40000"/>
                    <a:lumOff val="60000"/>
                  </a:schemeClr>
                </a:solidFill>
              </a:rPr>
              <a:t>απαιτούν την αντίστοιχη επίδοσή τους σε </a:t>
            </a:r>
            <a:r>
              <a:rPr lang="el-GR" sz="2400" b="1" dirty="0" smtClean="0">
                <a:solidFill>
                  <a:schemeClr val="accent2">
                    <a:lumMod val="40000"/>
                    <a:lumOff val="60000"/>
                  </a:schemeClr>
                </a:solidFill>
                <a:effectLst>
                  <a:outerShdw blurRad="38100" dist="38100" dir="2700000" algn="tl">
                    <a:srgbClr val="000000">
                      <a:alpha val="43137"/>
                    </a:srgbClr>
                  </a:outerShdw>
                </a:effectLst>
              </a:rPr>
              <a:t>61</a:t>
            </a:r>
            <a:r>
              <a:rPr lang="el-GR" sz="2400" dirty="0" smtClean="0">
                <a:solidFill>
                  <a:schemeClr val="accent2">
                    <a:lumMod val="40000"/>
                    <a:lumOff val="60000"/>
                  </a:schemeClr>
                </a:solidFill>
              </a:rPr>
              <a:t> μαθήματα προκειμένου να καταστούν πτυχιούχοι.  Οι φοιτητές του Τμήματος </a:t>
            </a:r>
            <a:r>
              <a:rPr lang="el-GR" sz="2400" b="1" dirty="0" smtClean="0">
                <a:solidFill>
                  <a:schemeClr val="accent2">
                    <a:lumMod val="40000"/>
                    <a:lumOff val="60000"/>
                  </a:schemeClr>
                </a:solidFill>
                <a:effectLst>
                  <a:outerShdw blurRad="38100" dist="38100" dir="2700000" algn="tl">
                    <a:srgbClr val="000000">
                      <a:alpha val="43137"/>
                    </a:srgbClr>
                  </a:outerShdw>
                </a:effectLst>
              </a:rPr>
              <a:t>ΑΦΠ&amp;ΓΜ</a:t>
            </a:r>
            <a:r>
              <a:rPr lang="el-GR" sz="2400" dirty="0" smtClean="0">
                <a:solidFill>
                  <a:schemeClr val="accent2">
                    <a:lumMod val="40000"/>
                    <a:lumOff val="60000"/>
                  </a:schemeClr>
                </a:solidFill>
              </a:rPr>
              <a:t> οφείλουν να επιτύχουν σε </a:t>
            </a:r>
            <a:r>
              <a:rPr lang="el-GR" sz="2400" b="1" dirty="0" smtClean="0">
                <a:solidFill>
                  <a:schemeClr val="accent2">
                    <a:lumMod val="40000"/>
                    <a:lumOff val="60000"/>
                  </a:schemeClr>
                </a:solidFill>
                <a:effectLst>
                  <a:outerShdw blurRad="38100" dist="38100" dir="2700000" algn="tl">
                    <a:srgbClr val="000000">
                      <a:alpha val="43137"/>
                    </a:srgbClr>
                  </a:outerShdw>
                </a:effectLst>
              </a:rPr>
              <a:t>62 ή 59 ή 60 </a:t>
            </a:r>
            <a:r>
              <a:rPr lang="el-GR" sz="2400" dirty="0" smtClean="0">
                <a:solidFill>
                  <a:schemeClr val="accent2">
                    <a:lumMod val="40000"/>
                    <a:lumOff val="60000"/>
                  </a:schemeClr>
                </a:solidFill>
              </a:rPr>
              <a:t>μαθήματα ανάλογα και αντίστοιχα με τις τρεις κατευθύνσεις που προσφέρει  το Τμήμα.</a:t>
            </a:r>
          </a:p>
          <a:p>
            <a:endParaRPr lang="el-GR" dirty="0"/>
          </a:p>
        </p:txBody>
      </p:sp>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ΠΡΟΓΡΑΜΜΑ ΠΡΟΠΤΥΧΙΑΚΩΝ ΣΠΟΥΔΩΝ</a:t>
            </a:r>
            <a:endParaRPr lang="el-GR" sz="2800" b="1" dirty="0">
              <a:solidFill>
                <a:schemeClr val="bg2">
                  <a:lumMod val="20000"/>
                  <a:lumOff val="80000"/>
                </a:schemeClr>
              </a:solidFill>
            </a:endParaRPr>
          </a:p>
        </p:txBody>
      </p:sp>
      <p:pic>
        <p:nvPicPr>
          <p:cNvPr id="7" name="Picture 4"/>
          <p:cNvPicPr>
            <a:picLocks noChangeAspect="1" noChangeArrowheads="1"/>
          </p:cNvPicPr>
          <p:nvPr/>
        </p:nvPicPr>
        <p:blipFill>
          <a:blip r:embed="rId2" cstate="print"/>
          <a:srcRect/>
          <a:stretch>
            <a:fillRect/>
          </a:stretch>
        </p:blipFill>
        <p:spPr bwMode="auto">
          <a:xfrm>
            <a:off x="7884368" y="404664"/>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ΠΡΟΠΤΥΧΙΑΚΟΙ ΦΟΙΤΗΤΕΣ</a:t>
            </a:r>
            <a:endParaRPr lang="el-GR" sz="2800" b="1" dirty="0">
              <a:solidFill>
                <a:schemeClr val="bg2">
                  <a:lumMod val="20000"/>
                  <a:lumOff val="80000"/>
                </a:schemeClr>
              </a:solidFill>
            </a:endParaRPr>
          </a:p>
        </p:txBody>
      </p:sp>
      <p:graphicFrame>
        <p:nvGraphicFramePr>
          <p:cNvPr id="5" name="3 - Γράφημα"/>
          <p:cNvGraphicFramePr>
            <a:graphicFrameLocks noGrp="1"/>
          </p:cNvGraphicFramePr>
          <p:nvPr>
            <p:ph idx="1"/>
          </p:nvPr>
        </p:nvGraphicFramePr>
        <p:xfrm>
          <a:off x="457200" y="1524000"/>
          <a:ext cx="4042792" cy="43532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6"/>
          <p:cNvGraphicFramePr>
            <a:graphicFrameLocks/>
          </p:cNvGraphicFramePr>
          <p:nvPr/>
        </p:nvGraphicFramePr>
        <p:xfrm>
          <a:off x="4644008" y="1556792"/>
          <a:ext cx="4330824" cy="4320480"/>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4"/>
          <p:cNvPicPr>
            <a:picLocks noChangeAspect="1" noChangeArrowheads="1"/>
          </p:cNvPicPr>
          <p:nvPr/>
        </p:nvPicPr>
        <p:blipFill>
          <a:blip r:embed="rId4" cstate="print"/>
          <a:srcRect/>
          <a:stretch>
            <a:fillRect/>
          </a:stretch>
        </p:blipFill>
        <p:spPr bwMode="auto">
          <a:xfrm>
            <a:off x="7812360" y="332656"/>
            <a:ext cx="936104" cy="919536"/>
          </a:xfrm>
          <a:prstGeom prst="rect">
            <a:avLst/>
          </a:prstGeom>
          <a:noFill/>
          <a:ln w="9525">
            <a:noFill/>
            <a:miter lim="800000"/>
            <a:headEnd/>
            <a:tailEnd/>
          </a:ln>
        </p:spPr>
      </p:pic>
      <p:sp>
        <p:nvSpPr>
          <p:cNvPr id="10" name="9 - Βέλος προς τα κάτω"/>
          <p:cNvSpPr/>
          <p:nvPr/>
        </p:nvSpPr>
        <p:spPr>
          <a:xfrm>
            <a:off x="827584" y="2204864"/>
            <a:ext cx="484632" cy="90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ΑΡΙΘΜΟΣ ΦΟΙΤΗΤΩΝ / ΜΕΛΟΣ ΔΕΠ</a:t>
            </a:r>
            <a:endParaRPr lang="el-GR" sz="2800" b="1" dirty="0">
              <a:solidFill>
                <a:schemeClr val="bg2">
                  <a:lumMod val="20000"/>
                  <a:lumOff val="80000"/>
                </a:schemeClr>
              </a:solidFill>
            </a:endParaRPr>
          </a:p>
        </p:txBody>
      </p:sp>
      <p:graphicFrame>
        <p:nvGraphicFramePr>
          <p:cNvPr id="4" name="Content Placeholder 6"/>
          <p:cNvGraphicFramePr>
            <a:graphicFrameLocks noGrp="1"/>
          </p:cNvGraphicFramePr>
          <p:nvPr>
            <p:ph idx="1"/>
          </p:nvPr>
        </p:nvGraphicFramePr>
        <p:xfrm>
          <a:off x="467544" y="1556792"/>
          <a:ext cx="4042792" cy="4497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Γράφημα 7"/>
          <p:cNvGraphicFramePr>
            <a:graphicFrameLocks/>
          </p:cNvGraphicFramePr>
          <p:nvPr/>
        </p:nvGraphicFramePr>
        <p:xfrm>
          <a:off x="4644008" y="1556792"/>
          <a:ext cx="3960440" cy="4464496"/>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4"/>
          <p:cNvPicPr>
            <a:picLocks noChangeAspect="1" noChangeArrowheads="1"/>
          </p:cNvPicPr>
          <p:nvPr/>
        </p:nvPicPr>
        <p:blipFill>
          <a:blip r:embed="rId4"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4785320"/>
          </a:xfrm>
        </p:spPr>
        <p:txBody>
          <a:bodyPr>
            <a:normAutofit/>
          </a:bodyPr>
          <a:lstStyle/>
          <a:p>
            <a:pPr algn="just"/>
            <a:r>
              <a:rPr lang="el-GR" sz="1600" dirty="0" smtClean="0">
                <a:solidFill>
                  <a:schemeClr val="accent2">
                    <a:lumMod val="40000"/>
                    <a:lumOff val="60000"/>
                  </a:schemeClr>
                </a:solidFill>
              </a:rPr>
              <a:t>Οι Μεταπτυχιακές Σπουδές στο ΓΠΑ, έχουν ως στόχο τους την εξειδικευμένη εκπαίδευση των φοιτητών σε τομείς των γεωπονικών και θετικών επιστημών και τη διεξαγωγή βασικής και εφαρμοσμένης επιστημονικής έρευνας. Κύρια επιδίωξη τους αποτελεί η μεταλαμπάδευση της παραγόμενης στο Ίδρυμα καινοτομικής έρευνας στην παραγωγική διαδικασία για την αξιοποίηση των παραγωγικών δυνάμεων και του φυσικού πλούτου της χώρας. </a:t>
            </a:r>
          </a:p>
          <a:p>
            <a:pPr algn="just"/>
            <a:r>
              <a:rPr lang="el-GR" sz="1600" dirty="0" smtClean="0">
                <a:solidFill>
                  <a:schemeClr val="accent2">
                    <a:lumMod val="40000"/>
                    <a:lumOff val="60000"/>
                  </a:schemeClr>
                </a:solidFill>
              </a:rPr>
              <a:t> Σήμερα, στο ΓΠΑ, λειτουργούν </a:t>
            </a:r>
            <a:r>
              <a:rPr lang="en-US" sz="1600" dirty="0" smtClean="0">
                <a:solidFill>
                  <a:schemeClr val="accent2">
                    <a:lumMod val="40000"/>
                    <a:lumOff val="60000"/>
                  </a:schemeClr>
                </a:solidFill>
              </a:rPr>
              <a:t> </a:t>
            </a:r>
            <a:r>
              <a:rPr lang="el-GR" sz="1600" b="1" dirty="0" smtClean="0">
                <a:solidFill>
                  <a:schemeClr val="accent2">
                    <a:lumMod val="40000"/>
                    <a:lumOff val="60000"/>
                  </a:schemeClr>
                </a:solidFill>
              </a:rPr>
              <a:t>οκτώ (8)  </a:t>
            </a:r>
            <a:r>
              <a:rPr lang="el-GR" sz="1600" b="1" dirty="0" err="1" smtClean="0">
                <a:solidFill>
                  <a:schemeClr val="accent2">
                    <a:lumMod val="40000"/>
                    <a:lumOff val="60000"/>
                  </a:schemeClr>
                </a:solidFill>
              </a:rPr>
              <a:t>Μονοτμηματικά</a:t>
            </a:r>
            <a:r>
              <a:rPr lang="el-GR" sz="1600" b="1" dirty="0" smtClean="0">
                <a:solidFill>
                  <a:schemeClr val="accent2">
                    <a:lumMod val="40000"/>
                    <a:lumOff val="60000"/>
                  </a:schemeClr>
                </a:solidFill>
              </a:rPr>
              <a:t> </a:t>
            </a:r>
            <a:r>
              <a:rPr lang="el-GR" sz="1600" dirty="0" smtClean="0">
                <a:solidFill>
                  <a:schemeClr val="accent2">
                    <a:lumMod val="40000"/>
                    <a:lumOff val="60000"/>
                  </a:schemeClr>
                </a:solidFill>
              </a:rPr>
              <a:t>Μεταπτυχιακά Προγράμματα Σπουδών </a:t>
            </a:r>
            <a:r>
              <a:rPr lang="el-GR" sz="1600" b="1" dirty="0" smtClean="0">
                <a:solidFill>
                  <a:schemeClr val="accent2">
                    <a:lumMod val="40000"/>
                    <a:lumOff val="60000"/>
                  </a:schemeClr>
                </a:solidFill>
              </a:rPr>
              <a:t>και τρία (3) </a:t>
            </a:r>
            <a:r>
              <a:rPr lang="el-GR" sz="1600" b="1" dirty="0" err="1" smtClean="0">
                <a:solidFill>
                  <a:schemeClr val="accent2">
                    <a:lumMod val="40000"/>
                    <a:lumOff val="60000"/>
                  </a:schemeClr>
                </a:solidFill>
              </a:rPr>
              <a:t>Διατμηματικά</a:t>
            </a:r>
            <a:r>
              <a:rPr lang="el-GR" sz="1600" dirty="0" smtClean="0">
                <a:solidFill>
                  <a:schemeClr val="accent2">
                    <a:lumMod val="40000"/>
                    <a:lumOff val="60000"/>
                  </a:schemeClr>
                </a:solidFill>
              </a:rPr>
              <a:t>. Όλα τα Π.Μ.Σ διαμορφώνονται σε δύο επίπεδα:</a:t>
            </a:r>
          </a:p>
          <a:p>
            <a:pPr algn="just"/>
            <a:r>
              <a:rPr lang="el-GR" sz="1600" dirty="0" smtClean="0">
                <a:solidFill>
                  <a:schemeClr val="accent2">
                    <a:lumMod val="40000"/>
                    <a:lumOff val="60000"/>
                  </a:schemeClr>
                </a:solidFill>
              </a:rPr>
              <a:t>Α. Το επίπεδο που οδηγεί, μετά από σπουδές ελάχιστης διάρκειας ενός πλήρους ημερολογιακού έτους (τουλάχιστον 2 εξαμήνων), στην απόκτηση του πρώτου μεταπτυχιακού τίτλου σπουδών, που είναι το </a:t>
            </a:r>
            <a:r>
              <a:rPr lang="el-GR" sz="1600" b="1" dirty="0" smtClean="0">
                <a:solidFill>
                  <a:schemeClr val="accent2">
                    <a:lumMod val="40000"/>
                    <a:lumOff val="60000"/>
                  </a:schemeClr>
                </a:solidFill>
              </a:rPr>
              <a:t>Μεταπτυχιακό Δίπλωμα Ειδίκευσης </a:t>
            </a:r>
            <a:r>
              <a:rPr lang="el-GR" sz="1600" dirty="0" smtClean="0">
                <a:solidFill>
                  <a:schemeClr val="accent2">
                    <a:lumMod val="40000"/>
                    <a:lumOff val="60000"/>
                  </a:schemeClr>
                </a:solidFill>
              </a:rPr>
              <a:t>(Μ.Δ.Ε.)</a:t>
            </a:r>
            <a:r>
              <a:rPr lang="el-GR" sz="1600" b="1" dirty="0" smtClean="0">
                <a:solidFill>
                  <a:schemeClr val="accent2">
                    <a:lumMod val="40000"/>
                    <a:lumOff val="60000"/>
                  </a:schemeClr>
                </a:solidFill>
              </a:rPr>
              <a:t>,</a:t>
            </a:r>
            <a:r>
              <a:rPr lang="el-GR" sz="1600" dirty="0" smtClean="0">
                <a:solidFill>
                  <a:schemeClr val="accent2">
                    <a:lumMod val="40000"/>
                    <a:lumOff val="60000"/>
                  </a:schemeClr>
                </a:solidFill>
              </a:rPr>
              <a:t> κατοχυρωμένου στο ΦΕΚ με αντίστοιχες ιδρυτικές Υπουργικές Αποφάσεις. </a:t>
            </a:r>
          </a:p>
          <a:p>
            <a:pPr algn="just"/>
            <a:r>
              <a:rPr lang="en-US" sz="1600" dirty="0" smtClean="0">
                <a:solidFill>
                  <a:schemeClr val="accent2">
                    <a:lumMod val="40000"/>
                    <a:lumOff val="60000"/>
                  </a:schemeClr>
                </a:solidFill>
              </a:rPr>
              <a:t>B</a:t>
            </a:r>
            <a:r>
              <a:rPr lang="el-GR" sz="1600" dirty="0" smtClean="0">
                <a:solidFill>
                  <a:schemeClr val="accent2">
                    <a:lumMod val="40000"/>
                    <a:lumOff val="60000"/>
                  </a:schemeClr>
                </a:solidFill>
              </a:rPr>
              <a:t>. Το επίπεδο σπουδών που οδηγεί στο μεταπτυχιακό τίτλο σπουδών που είναι το </a:t>
            </a:r>
            <a:r>
              <a:rPr lang="el-GR" sz="1600" b="1" dirty="0" smtClean="0">
                <a:solidFill>
                  <a:schemeClr val="accent2">
                    <a:lumMod val="40000"/>
                    <a:lumOff val="60000"/>
                  </a:schemeClr>
                </a:solidFill>
              </a:rPr>
              <a:t>Διδακτορικό Δίπλωμα</a:t>
            </a:r>
            <a:r>
              <a:rPr lang="el-GR" sz="1600" dirty="0" smtClean="0">
                <a:solidFill>
                  <a:schemeClr val="accent2">
                    <a:lumMod val="40000"/>
                    <a:lumOff val="60000"/>
                  </a:schemeClr>
                </a:solidFill>
              </a:rPr>
              <a:t> (Δ.Δ.) ειδίκευσης σε επιστημονικές περιοχές αιχμής των αντίστοιχων Τμημάτων και διαρκεί τουλάχιστον τέσσερα εξάμηνα, για όσους έχουν ήδη λάβει Μ.Δ.Ε.</a:t>
            </a:r>
          </a:p>
          <a:p>
            <a:endParaRPr lang="en-US" sz="1600" dirty="0" smtClean="0"/>
          </a:p>
          <a:p>
            <a:endParaRPr lang="el-GR" sz="2800" dirty="0" smtClean="0"/>
          </a:p>
          <a:p>
            <a:endParaRPr lang="el-GR" dirty="0"/>
          </a:p>
        </p:txBody>
      </p:sp>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ΠΡΟΓΡΑΜΜΑΤΑ ΜΕΤΑΠΤΥΧΙΑΚΩΝ </a:t>
            </a:r>
            <a:br>
              <a:rPr lang="el-GR" sz="2800" b="1" dirty="0" smtClean="0">
                <a:solidFill>
                  <a:schemeClr val="bg2">
                    <a:lumMod val="20000"/>
                    <a:lumOff val="80000"/>
                  </a:schemeClr>
                </a:solidFill>
              </a:rPr>
            </a:br>
            <a:r>
              <a:rPr lang="el-GR" sz="2800" b="1" dirty="0" smtClean="0">
                <a:solidFill>
                  <a:schemeClr val="bg2">
                    <a:lumMod val="20000"/>
                    <a:lumOff val="80000"/>
                  </a:schemeClr>
                </a:solidFill>
              </a:rPr>
              <a:t>ΣΠΟΥΔΩΝ</a:t>
            </a:r>
            <a:endParaRPr lang="el-GR" sz="2800" b="1" dirty="0">
              <a:solidFill>
                <a:schemeClr val="bg2">
                  <a:lumMod val="20000"/>
                  <a:lumOff val="80000"/>
                </a:schemeClr>
              </a:solidFill>
            </a:endParaRPr>
          </a:p>
        </p:txBody>
      </p:sp>
      <p:pic>
        <p:nvPicPr>
          <p:cNvPr id="11268" name="Picture 4"/>
          <p:cNvPicPr>
            <a:picLocks noChangeAspect="1" noChangeArrowheads="1"/>
          </p:cNvPicPr>
          <p:nvPr/>
        </p:nvPicPr>
        <p:blipFill>
          <a:blip r:embed="rId2"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a:bodyPr>
          <a:lstStyle/>
          <a:p>
            <a:r>
              <a:rPr lang="el-GR" sz="2800" b="1" dirty="0" smtClean="0">
                <a:solidFill>
                  <a:schemeClr val="bg2">
                    <a:lumMod val="20000"/>
                    <a:lumOff val="80000"/>
                  </a:schemeClr>
                </a:solidFill>
              </a:rPr>
              <a:t>ΜΕΤΑΠΤΥΧΙΑΚΟΙ ΦΟΙΤΗΤΕΣ ΚΑΙ</a:t>
            </a:r>
            <a:br>
              <a:rPr lang="el-GR" sz="2800" b="1" dirty="0" smtClean="0">
                <a:solidFill>
                  <a:schemeClr val="bg2">
                    <a:lumMod val="20000"/>
                    <a:lumOff val="80000"/>
                  </a:schemeClr>
                </a:solidFill>
              </a:rPr>
            </a:br>
            <a:r>
              <a:rPr lang="el-GR" sz="2800" b="1" dirty="0" smtClean="0">
                <a:solidFill>
                  <a:schemeClr val="bg2">
                    <a:lumMod val="20000"/>
                    <a:lumOff val="80000"/>
                  </a:schemeClr>
                </a:solidFill>
              </a:rPr>
              <a:t>ΥΠΟΨΗΦΙΟΙ ΔΙΔΑΚΤΟΡΕΣ</a:t>
            </a:r>
            <a:endParaRPr lang="el-GR" sz="2800" b="1" dirty="0">
              <a:solidFill>
                <a:schemeClr val="bg2">
                  <a:lumMod val="20000"/>
                  <a:lumOff val="80000"/>
                </a:schemeClr>
              </a:solidFill>
            </a:endParaRPr>
          </a:p>
        </p:txBody>
      </p:sp>
      <p:graphicFrame>
        <p:nvGraphicFramePr>
          <p:cNvPr id="6" name="Chart 2"/>
          <p:cNvGraphicFramePr/>
          <p:nvPr/>
        </p:nvGraphicFramePr>
        <p:xfrm>
          <a:off x="4499992" y="1556792"/>
          <a:ext cx="4411985" cy="4176464"/>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4"/>
          <p:cNvPicPr>
            <a:picLocks noChangeAspect="1" noChangeArrowheads="1"/>
          </p:cNvPicPr>
          <p:nvPr/>
        </p:nvPicPr>
        <p:blipFill>
          <a:blip r:embed="rId3" cstate="print"/>
          <a:srcRect/>
          <a:stretch>
            <a:fillRect/>
          </a:stretch>
        </p:blipFill>
        <p:spPr bwMode="auto">
          <a:xfrm>
            <a:off x="7812360" y="332656"/>
            <a:ext cx="936104" cy="919536"/>
          </a:xfrm>
          <a:prstGeom prst="rect">
            <a:avLst/>
          </a:prstGeom>
          <a:noFill/>
          <a:ln w="9525">
            <a:noFill/>
            <a:miter lim="800000"/>
            <a:headEnd/>
            <a:tailEnd/>
          </a:ln>
        </p:spPr>
      </p:pic>
      <p:graphicFrame>
        <p:nvGraphicFramePr>
          <p:cNvPr id="10" name="1 - Γράφημα"/>
          <p:cNvGraphicFramePr>
            <a:graphicFrameLocks noGrp="1"/>
          </p:cNvGraphicFramePr>
          <p:nvPr>
            <p:ph idx="1"/>
          </p:nvPr>
        </p:nvGraphicFramePr>
        <p:xfrm>
          <a:off x="323528" y="1556792"/>
          <a:ext cx="4104456" cy="417646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972344"/>
          </a:xfrm>
        </p:spPr>
        <p:txBody>
          <a:bodyPr>
            <a:normAutofit/>
          </a:bodyPr>
          <a:lstStyle/>
          <a:p>
            <a:r>
              <a:rPr lang="el-GR" sz="2800" b="1" dirty="0" smtClean="0">
                <a:solidFill>
                  <a:schemeClr val="bg2">
                    <a:lumMod val="20000"/>
                    <a:lumOff val="80000"/>
                  </a:schemeClr>
                </a:solidFill>
              </a:rPr>
              <a:t>ΥΠΟΔΟΜΕΣ</a:t>
            </a:r>
            <a:endParaRPr lang="el-GR" sz="2800" b="1" dirty="0">
              <a:solidFill>
                <a:schemeClr val="bg2">
                  <a:lumMod val="20000"/>
                  <a:lumOff val="80000"/>
                </a:schemeClr>
              </a:solidFill>
            </a:endParaRPr>
          </a:p>
        </p:txBody>
      </p:sp>
      <p:sp>
        <p:nvSpPr>
          <p:cNvPr id="3" name="2 - Θέση περιεχομένου"/>
          <p:cNvSpPr>
            <a:spLocks noGrp="1"/>
          </p:cNvSpPr>
          <p:nvPr>
            <p:ph sz="half" idx="1"/>
          </p:nvPr>
        </p:nvSpPr>
        <p:spPr>
          <a:xfrm>
            <a:off x="457200" y="1268760"/>
            <a:ext cx="4059936" cy="5112568"/>
          </a:xfrm>
        </p:spPr>
        <p:txBody>
          <a:bodyPr>
            <a:normAutofit fontScale="40000" lnSpcReduction="20000"/>
          </a:bodyPr>
          <a:lstStyle/>
          <a:p>
            <a:pPr algn="just">
              <a:lnSpc>
                <a:spcPct val="150000"/>
              </a:lnSpc>
            </a:pPr>
            <a:r>
              <a:rPr lang="el-GR" sz="4000" dirty="0" smtClean="0">
                <a:solidFill>
                  <a:schemeClr val="accent2">
                    <a:lumMod val="40000"/>
                    <a:lumOff val="60000"/>
                  </a:schemeClr>
                </a:solidFill>
              </a:rPr>
              <a:t>Ο συνολικός αριθμός των εργαστηριακών αιθουσών που χρησιμοποιούνται για την πραγματοποίηση των εργαστηριακών ασκήσεων (πειραμάτων) των φοιτητών του Γ.Π.Α. ανέρχεται σε εξήντα μία (61) συνολικού εμβαδού 5.473 τετραγωνικών μέτρων. </a:t>
            </a:r>
          </a:p>
          <a:p>
            <a:pPr lvl="0" algn="just">
              <a:lnSpc>
                <a:spcPct val="150000"/>
              </a:lnSpc>
            </a:pPr>
            <a:r>
              <a:rPr lang="el-GR" sz="4000" dirty="0" smtClean="0">
                <a:solidFill>
                  <a:schemeClr val="accent2">
                    <a:lumMod val="40000"/>
                    <a:lumOff val="60000"/>
                  </a:schemeClr>
                </a:solidFill>
              </a:rPr>
              <a:t>Το συνολικό εμβαδό των αμφιθεάτρων και των αιθουσών διδασκαλίας για θεωρητικά μαθήματα είναι 5.475,25 </a:t>
            </a:r>
            <a:r>
              <a:rPr lang="el-GR" sz="4000" dirty="0" err="1" smtClean="0">
                <a:solidFill>
                  <a:schemeClr val="accent2">
                    <a:lumMod val="40000"/>
                    <a:lumOff val="60000"/>
                  </a:schemeClr>
                </a:solidFill>
              </a:rPr>
              <a:t>τ.μ</a:t>
            </a:r>
            <a:r>
              <a:rPr lang="el-GR" sz="4000" dirty="0" smtClean="0">
                <a:solidFill>
                  <a:schemeClr val="accent2">
                    <a:lumMod val="40000"/>
                    <a:lumOff val="60000"/>
                  </a:schemeClr>
                </a:solidFill>
              </a:rPr>
              <a:t>.</a:t>
            </a:r>
          </a:p>
          <a:p>
            <a:pPr lvl="0" algn="just">
              <a:lnSpc>
                <a:spcPct val="150000"/>
              </a:lnSpc>
            </a:pPr>
            <a:r>
              <a:rPr lang="el-GR" sz="4000" dirty="0" smtClean="0">
                <a:solidFill>
                  <a:schemeClr val="accent2">
                    <a:lumMod val="40000"/>
                    <a:lumOff val="60000"/>
                  </a:schemeClr>
                </a:solidFill>
              </a:rPr>
              <a:t>Το συνολικό εμβαδό των εργαστηριακών αιθουσών στο σύνολο (εκτός των αγρών) ανέρχεται σε 42.872,7 </a:t>
            </a:r>
            <a:r>
              <a:rPr lang="el-GR" sz="4000" dirty="0" err="1" smtClean="0">
                <a:solidFill>
                  <a:schemeClr val="accent2">
                    <a:lumMod val="40000"/>
                    <a:lumOff val="60000"/>
                  </a:schemeClr>
                </a:solidFill>
              </a:rPr>
              <a:t>τ.μ</a:t>
            </a:r>
            <a:r>
              <a:rPr lang="el-GR" sz="4000" dirty="0" smtClean="0">
                <a:solidFill>
                  <a:schemeClr val="accent2">
                    <a:lumMod val="40000"/>
                    <a:lumOff val="60000"/>
                  </a:schemeClr>
                </a:solidFill>
              </a:rPr>
              <a:t>.</a:t>
            </a:r>
          </a:p>
          <a:p>
            <a:pPr algn="just">
              <a:lnSpc>
                <a:spcPct val="150000"/>
              </a:lnSpc>
            </a:pPr>
            <a:r>
              <a:rPr lang="el-GR" sz="4000" dirty="0" smtClean="0">
                <a:solidFill>
                  <a:schemeClr val="accent2">
                    <a:lumMod val="40000"/>
                    <a:lumOff val="60000"/>
                  </a:schemeClr>
                </a:solidFill>
              </a:rPr>
              <a:t>Το συνολικό εμβαδό των αγρών για έρευνα και διδασκαλία είναι 43.300,5 </a:t>
            </a:r>
            <a:r>
              <a:rPr lang="el-GR" sz="4000" dirty="0" err="1" smtClean="0">
                <a:solidFill>
                  <a:schemeClr val="accent2">
                    <a:lumMod val="40000"/>
                    <a:lumOff val="60000"/>
                  </a:schemeClr>
                </a:solidFill>
              </a:rPr>
              <a:t>τ.μ</a:t>
            </a:r>
            <a:r>
              <a:rPr lang="el-GR" sz="4000" dirty="0" smtClean="0">
                <a:solidFill>
                  <a:schemeClr val="accent2">
                    <a:lumMod val="40000"/>
                    <a:lumOff val="60000"/>
                  </a:schemeClr>
                </a:solidFill>
              </a:rPr>
              <a:t>. </a:t>
            </a:r>
          </a:p>
          <a:p>
            <a:endParaRPr lang="el-GR" dirty="0"/>
          </a:p>
        </p:txBody>
      </p:sp>
      <p:pic>
        <p:nvPicPr>
          <p:cNvPr id="10" name="9 - Θέση περιεχομένου" descr="gpa.png"/>
          <p:cNvPicPr>
            <a:picLocks noGrp="1" noChangeAspect="1"/>
          </p:cNvPicPr>
          <p:nvPr>
            <p:ph sz="half" idx="2"/>
          </p:nvPr>
        </p:nvPicPr>
        <p:blipFill>
          <a:blip r:embed="rId2" cstate="print"/>
          <a:stretch>
            <a:fillRect/>
          </a:stretch>
        </p:blipFill>
        <p:spPr>
          <a:xfrm>
            <a:off x="4572000" y="1772816"/>
            <a:ext cx="4320480" cy="3672408"/>
          </a:xfrm>
        </p:spPr>
      </p:pic>
      <p:pic>
        <p:nvPicPr>
          <p:cNvPr id="7" name="Picture 4"/>
          <p:cNvPicPr>
            <a:picLocks noChangeAspect="1" noChangeArrowheads="1"/>
          </p:cNvPicPr>
          <p:nvPr/>
        </p:nvPicPr>
        <p:blipFill>
          <a:blip r:embed="rId3" cstate="print"/>
          <a:srcRect/>
          <a:stretch>
            <a:fillRect/>
          </a:stretch>
        </p:blipFill>
        <p:spPr bwMode="auto">
          <a:xfrm>
            <a:off x="7812360" y="332656"/>
            <a:ext cx="936104" cy="919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995</TotalTime>
  <Words>991</Words>
  <Application>Microsoft Office PowerPoint</Application>
  <PresentationFormat>Προβολή στην οθόνη (4:3)</PresentationFormat>
  <Paragraphs>109</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Χαρτί</vt:lpstr>
      <vt:lpstr>Η ΔΙΑΣΦΑΛΙΣΗ ΤΗΣ ΠΟΙΟΤΗΤΑΣ ΣΤΟ ΓΕΩΠΟΝΙΚΟ ΠΑΝΕΠΙΣΤΗΜΙΟ ΑΘΗΝΩΝ </vt:lpstr>
      <vt:lpstr>ΦΥΣΙΟΓΝΩΜΙΑ ΤΟΥ Γ.Π.Α.</vt:lpstr>
      <vt:lpstr>ΜΕΛΗ ΤΗΣ ΠΑΝΕΠΙΣΤΗΜΙΑΚΗΣ  ΚΟΙΝΟΤΗΤΑΣ</vt:lpstr>
      <vt:lpstr>ΠΡΟΓΡΑΜΜΑ ΠΡΟΠΤΥΧΙΑΚΩΝ ΣΠΟΥΔΩΝ</vt:lpstr>
      <vt:lpstr>ΠΡΟΠΤΥΧΙΑΚΟΙ ΦΟΙΤΗΤΕΣ</vt:lpstr>
      <vt:lpstr>ΑΡΙΘΜΟΣ ΦΟΙΤΗΤΩΝ / ΜΕΛΟΣ ΔΕΠ</vt:lpstr>
      <vt:lpstr>ΠΡΟΓΡΑΜΜΑΤΑ ΜΕΤΑΠΤΥΧΙΑΚΩΝ  ΣΠΟΥΔΩΝ</vt:lpstr>
      <vt:lpstr>ΜΕΤΑΠΤΥΧΙΑΚΟΙ ΦΟΙΤΗΤΕΣ ΚΑΙ ΥΠΟΨΗΦΙΟΙ ΔΙΔΑΚΤΟΡΕΣ</vt:lpstr>
      <vt:lpstr>ΥΠΟΔΟΜΕΣ</vt:lpstr>
      <vt:lpstr>ΔΗΜΟΣΙΕΥΣΕΙΣ ΣΕ ΕΠΙΣΤΗΜΟΝΙΚΑ  ΠΕΡΙΟΔΙΚΑ ΜΕ ΚΡΙΤΕΣ ISI</vt:lpstr>
      <vt:lpstr>ΑΝΑΓΝΩΡΙΣΗ ΤΟΥ ΕΠΙΣΤΗΜΟΝΙΚΟΥ  ΕΡΓΟΥ ΤΩΝ ΜΕΛΩΝ ΔΕΠ </vt:lpstr>
      <vt:lpstr>ΥΨΟΣ ΠΡΟΫΠΟΛΟΓΙΣΜΟΥ ΕΡΕΥΝΗΤΙΚΩΝ ΠΡΟΓΡΑΜΜΑΤΩΝ /ΑΚΑΔΗΜΑΪΚΟ ΤΜΗΜΑ</vt:lpstr>
      <vt:lpstr>ΑΞΙΟΛΟΓΗΣΗ</vt:lpstr>
      <vt:lpstr>ΑΞΙΟΛΟΓΗΣΗ ΤΟΥ ΔΙΔΑΚΤΙΚΟΥ  ΕΡΓΟΥ</vt:lpstr>
      <vt:lpstr>ΠΡΟΓΡΑΜΜΑ ΜΟ.ΔΙ.Π. – ΓΠΑ (1)</vt:lpstr>
      <vt:lpstr>ΠΡΟΓΡΑΜΜΑ ΜΟ.ΔΙ.Π. – ΓΠΑ(2)</vt:lpstr>
      <vt:lpstr>ΠΡΟΓΡΑΜΜΑ ΜΟ.ΔΙ.Π. – ΓΠΑ(3)</vt:lpstr>
      <vt:lpstr>ΣΥΜΠΕΡΑΣΜΑΤΑ-ΠΡΟΤΑΣΕΙΣ (1)</vt:lpstr>
      <vt:lpstr>ΣΥΜΠΕΡΑΣΜΑΤΑ – ΠΡΟΤΑΣΕΙΣ(2)</vt:lpstr>
      <vt:lpstr>ΣΥΜΠΕΡΑΣΜΑΤΑ – ΠΡΟΤΑΣΕΙΣ (3)</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ΔΙΑΣΦΑΛΙΣΗ ΤΗΣ ΠΟΙΟΤΗΤΑΣ ΣΤΟ ΓΕΩΠΟΝΙΚΟ ΠΑΝΕΠΙΣΤΗΜΙΟ ΑΘΗΝΩΝ</dc:title>
  <dc:creator>User</dc:creator>
  <cp:lastModifiedBy>User</cp:lastModifiedBy>
  <cp:revision>99</cp:revision>
  <dcterms:created xsi:type="dcterms:W3CDTF">2013-09-11T09:31:06Z</dcterms:created>
  <dcterms:modified xsi:type="dcterms:W3CDTF">2013-10-08T09:30:49Z</dcterms:modified>
</cp:coreProperties>
</file>